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8"/>
  </p:notesMasterIdLst>
  <p:sldIdLst>
    <p:sldId id="256" r:id="rId2"/>
    <p:sldId id="258" r:id="rId3"/>
    <p:sldId id="264" r:id="rId4"/>
    <p:sldId id="265" r:id="rId5"/>
    <p:sldId id="257" r:id="rId6"/>
    <p:sldId id="259" r:id="rId7"/>
    <p:sldId id="268" r:id="rId8"/>
    <p:sldId id="269" r:id="rId9"/>
    <p:sldId id="263" r:id="rId10"/>
    <p:sldId id="260" r:id="rId11"/>
    <p:sldId id="266" r:id="rId12"/>
    <p:sldId id="267" r:id="rId13"/>
    <p:sldId id="262" r:id="rId14"/>
    <p:sldId id="270" r:id="rId15"/>
    <p:sldId id="261" r:id="rId16"/>
    <p:sldId id="271" r:id="rId1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clrMode="bw"/>
  <p:clrMru>
    <a:srgbClr val="121C75"/>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notesView">
  <p:normalViewPr>
    <p:restoredLeft sz="15620"/>
    <p:restoredTop sz="56154" autoAdjust="0"/>
  </p:normalViewPr>
  <p:slideViewPr>
    <p:cSldViewPr snapToGrid="0" snapToObjects="1">
      <p:cViewPr varScale="1">
        <p:scale>
          <a:sx n="50" d="100"/>
          <a:sy n="50" d="100"/>
        </p:scale>
        <p:origin x="-2784" y="-112"/>
      </p:cViewPr>
      <p:guideLst>
        <p:guide orient="horz" pos="2160"/>
        <p:guide pos="2880"/>
      </p:guideLst>
    </p:cSldViewPr>
  </p:slideViewPr>
  <p:notesTextViewPr>
    <p:cViewPr>
      <p:scale>
        <a:sx n="100" d="100"/>
        <a:sy n="100" d="100"/>
      </p:scale>
      <p:origin x="0" y="576"/>
    </p:cViewPr>
  </p:notesTextViewPr>
  <p:sorterViewPr>
    <p:cViewPr>
      <p:scale>
        <a:sx n="66" d="100"/>
        <a:sy n="66" d="100"/>
      </p:scale>
      <p:origin x="0" y="0"/>
    </p:cViewPr>
  </p:sorterViewPr>
  <p:notesViewPr>
    <p:cSldViewPr snapToGrid="0" snapToObjects="1">
      <p:cViewPr>
        <p:scale>
          <a:sx n="150" d="100"/>
          <a:sy n="150" d="100"/>
        </p:scale>
        <p:origin x="-1816" y="6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notesMaster" Target="notesMasters/notesMaster1.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C7A495-6998-8E4E-A4AF-2E6DBCB879EF}" type="datetimeFigureOut">
              <a:rPr lang="en-US" smtClean="0"/>
              <a:t>5/12/13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E126B6-EFDC-5F49-AC92-C9EF7E7A332D}" type="slidenum">
              <a:rPr lang="en-US" smtClean="0"/>
              <a:t>‹#›</a:t>
            </a:fld>
            <a:endParaRPr lang="en-US"/>
          </a:p>
        </p:txBody>
      </p:sp>
    </p:spTree>
    <p:extLst>
      <p:ext uri="{BB962C8B-B14F-4D97-AF65-F5344CB8AC3E}">
        <p14:creationId xmlns:p14="http://schemas.microsoft.com/office/powerpoint/2010/main" val="354328427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smtClean="0">
                <a:latin typeface="Britannic Bold"/>
                <a:cs typeface="Britannic Bold"/>
              </a:rPr>
              <a:t>Yes, There is an “I” in TEAM - Tips for Integrating Introverts</a:t>
            </a:r>
            <a:r>
              <a:rPr lang="en-US" sz="1400" baseline="0" dirty="0" smtClean="0">
                <a:latin typeface="Britannic Bold"/>
                <a:cs typeface="Britannic Bold"/>
              </a:rPr>
              <a:t> </a:t>
            </a:r>
            <a:r>
              <a:rPr lang="en-US" sz="1400" dirty="0" smtClean="0">
                <a:latin typeface="Britannic Bold"/>
                <a:cs typeface="Britannic Bold"/>
              </a:rPr>
              <a:t>into Your FRC Team</a:t>
            </a:r>
          </a:p>
          <a:p>
            <a:r>
              <a:rPr lang="en-US" sz="1400" dirty="0" smtClean="0">
                <a:latin typeface="Britannic Bold"/>
                <a:cs typeface="Britannic Bold"/>
              </a:rPr>
              <a:t>2013 </a:t>
            </a:r>
            <a:r>
              <a:rPr lang="en-US" sz="1400" i="1" dirty="0" smtClean="0">
                <a:latin typeface="Britannic Bold"/>
                <a:cs typeface="Britannic Bold"/>
              </a:rPr>
              <a:t>FIRST</a:t>
            </a:r>
            <a:r>
              <a:rPr lang="en-US" sz="1400" dirty="0" smtClean="0">
                <a:latin typeface="Britannic Bold"/>
                <a:cs typeface="Britannic Bold"/>
              </a:rPr>
              <a:t> Robotics Conference</a:t>
            </a:r>
          </a:p>
          <a:p>
            <a:r>
              <a:rPr lang="en-US" sz="1400" dirty="0" smtClean="0">
                <a:latin typeface="Britannic Bold"/>
                <a:cs typeface="Britannic Bold"/>
              </a:rPr>
              <a:t>By Kathie Kentfield</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Every successful team includes extroverts and introverts. It can be tricky to get your introverts comfortable with working within a team environment and teaching your extroverts how to work with them! This session will offer tips and suggestions for getting the most out of your valuable introvert team members, from Icebreakers to Brainstorming through Attending Competitions.</a:t>
            </a:r>
          </a:p>
          <a:p>
            <a:endParaRPr lang="en-US" dirty="0"/>
          </a:p>
        </p:txBody>
      </p:sp>
      <p:sp>
        <p:nvSpPr>
          <p:cNvPr id="4" name="Slide Number Placeholder 3"/>
          <p:cNvSpPr>
            <a:spLocks noGrp="1"/>
          </p:cNvSpPr>
          <p:nvPr>
            <p:ph type="sldNum" sz="quarter" idx="10"/>
          </p:nvPr>
        </p:nvSpPr>
        <p:spPr/>
        <p:txBody>
          <a:bodyPr/>
          <a:lstStyle/>
          <a:p>
            <a:fld id="{5FE126B6-EFDC-5F49-AC92-C9EF7E7A332D}" type="slidenum">
              <a:rPr lang="en-US" smtClean="0"/>
              <a:t>1</a:t>
            </a:fld>
            <a:endParaRPr lang="en-US"/>
          </a:p>
        </p:txBody>
      </p:sp>
    </p:spTree>
    <p:extLst>
      <p:ext uri="{BB962C8B-B14F-4D97-AF65-F5344CB8AC3E}">
        <p14:creationId xmlns:p14="http://schemas.microsoft.com/office/powerpoint/2010/main" val="18317574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sz="1400" b="1" kern="1200" dirty="0" smtClean="0">
                <a:solidFill>
                  <a:schemeClr val="tx1"/>
                </a:solidFill>
                <a:effectLst/>
                <a:latin typeface="+mn-lt"/>
                <a:ea typeface="+mn-ea"/>
                <a:cs typeface="+mn-cs"/>
              </a:rPr>
              <a:t>Assignments</a:t>
            </a:r>
          </a:p>
          <a:p>
            <a:pPr marL="628650" lvl="1" indent="-171450">
              <a:buFont typeface="Arial"/>
              <a:buChar char="•"/>
            </a:pPr>
            <a:r>
              <a:rPr lang="en-US" sz="1200" kern="1200" dirty="0" smtClean="0">
                <a:solidFill>
                  <a:schemeClr val="tx1"/>
                </a:solidFill>
                <a:effectLst/>
                <a:latin typeface="+mn-lt"/>
                <a:ea typeface="+mn-ea"/>
                <a:cs typeface="+mn-cs"/>
              </a:rPr>
              <a:t>Consider asking an introvert student to research a topic then mentor another student or small group.  </a:t>
            </a:r>
            <a:endParaRPr lang="en-US" sz="1800" kern="1200" dirty="0" smtClean="0">
              <a:solidFill>
                <a:schemeClr val="tx1"/>
              </a:solidFill>
              <a:effectLst/>
              <a:latin typeface="+mn-lt"/>
              <a:ea typeface="+mn-ea"/>
              <a:cs typeface="+mn-cs"/>
            </a:endParaRPr>
          </a:p>
          <a:p>
            <a:pPr marL="628650" lvl="1" indent="-171450">
              <a:buFont typeface="Arial"/>
              <a:buChar char="•"/>
            </a:pPr>
            <a:r>
              <a:rPr lang="en-US" sz="1200" kern="1200" dirty="0" smtClean="0">
                <a:solidFill>
                  <a:schemeClr val="tx1"/>
                </a:solidFill>
                <a:effectLst/>
                <a:latin typeface="+mn-lt"/>
                <a:ea typeface="+mn-ea"/>
                <a:cs typeface="+mn-cs"/>
              </a:rPr>
              <a:t>Ask the introvert student to be the “judge” for your team’s presenters – </a:t>
            </a:r>
            <a:r>
              <a:rPr lang="en-US" sz="1200" kern="1200" dirty="0" err="1" smtClean="0">
                <a:solidFill>
                  <a:schemeClr val="tx1"/>
                </a:solidFill>
                <a:effectLst/>
                <a:latin typeface="+mn-lt"/>
                <a:ea typeface="+mn-ea"/>
                <a:cs typeface="+mn-cs"/>
              </a:rPr>
              <a:t>Chairmans</a:t>
            </a:r>
            <a:r>
              <a:rPr lang="en-US" sz="1200" kern="1200" dirty="0" smtClean="0">
                <a:solidFill>
                  <a:schemeClr val="tx1"/>
                </a:solidFill>
                <a:effectLst/>
                <a:latin typeface="+mn-lt"/>
                <a:ea typeface="+mn-ea"/>
                <a:cs typeface="+mn-cs"/>
              </a:rPr>
              <a:t>’ Award or elevator speech, etc.</a:t>
            </a:r>
            <a:endParaRPr lang="en-US" sz="1800" kern="1200" dirty="0" smtClean="0">
              <a:solidFill>
                <a:schemeClr val="tx1"/>
              </a:solidFill>
              <a:effectLst/>
              <a:latin typeface="+mn-lt"/>
              <a:ea typeface="+mn-ea"/>
              <a:cs typeface="+mn-cs"/>
            </a:endParaRPr>
          </a:p>
          <a:p>
            <a:pPr marL="628650" lvl="1" indent="-171450">
              <a:buFont typeface="Arial"/>
              <a:buChar char="•"/>
            </a:pPr>
            <a:r>
              <a:rPr lang="en-US" sz="1200" kern="1200" dirty="0" smtClean="0">
                <a:solidFill>
                  <a:schemeClr val="tx1"/>
                </a:solidFill>
                <a:effectLst/>
                <a:latin typeface="+mn-lt"/>
                <a:ea typeface="+mn-ea"/>
                <a:cs typeface="+mn-cs"/>
              </a:rPr>
              <a:t>May excel at scouting, website (not necessarily at other social media forms), archiving/historian, rules person, CAD, programming, writing a blog or newsletter, project manager (maybe not in charge, but in charge of reminding everyone about meeting deadlines), travel planning</a:t>
            </a:r>
          </a:p>
          <a:p>
            <a:pPr marL="628650" lvl="1" indent="-171450">
              <a:buFont typeface="Arial"/>
              <a:buChar char="•"/>
            </a:pPr>
            <a:r>
              <a:rPr lang="en-US" sz="1200" kern="1200" dirty="0" smtClean="0">
                <a:solidFill>
                  <a:schemeClr val="tx1"/>
                </a:solidFill>
                <a:effectLst/>
                <a:latin typeface="+mn-lt"/>
                <a:ea typeface="+mn-ea"/>
                <a:cs typeface="+mn-cs"/>
              </a:rPr>
              <a:t>If breaking into groups to work on a problem, make the groups small.  Make sure they are functioning like the larger group in that everyone is encouraged to have input.</a:t>
            </a:r>
          </a:p>
          <a:p>
            <a:pPr marL="628650" lvl="1" indent="-171450">
              <a:buFont typeface="Arial"/>
              <a:buChar char="•"/>
            </a:pPr>
            <a:r>
              <a:rPr lang="en-US" sz="1200" kern="1200" dirty="0" smtClean="0">
                <a:solidFill>
                  <a:schemeClr val="tx1"/>
                </a:solidFill>
                <a:effectLst/>
                <a:latin typeface="+mn-lt"/>
                <a:ea typeface="+mn-ea"/>
                <a:cs typeface="+mn-cs"/>
              </a:rPr>
              <a:t>Ask what the team members want to do – they may naturally gravitate to tasks suited to their personality type.</a:t>
            </a:r>
          </a:p>
          <a:p>
            <a:pPr marL="628650" lvl="1" indent="-171450">
              <a:buFont typeface="Arial"/>
              <a:buChar char="•"/>
            </a:pPr>
            <a:r>
              <a:rPr lang="en-US" sz="1200" kern="1200" dirty="0" smtClean="0">
                <a:solidFill>
                  <a:schemeClr val="tx1"/>
                </a:solidFill>
                <a:effectLst/>
                <a:latin typeface="+mn-lt"/>
                <a:ea typeface="+mn-ea"/>
                <a:cs typeface="+mn-cs"/>
              </a:rPr>
              <a:t>Who are your spokespersons?  Probably your extroverts.  BUT your introverts may have some really good suggestions about your “elevator speech” or how to market your team.  They just may not feel comfortable presenting that message to others.</a:t>
            </a:r>
          </a:p>
          <a:p>
            <a:pPr marL="628650" lvl="1" indent="-171450">
              <a:buFont typeface="Arial"/>
              <a:buChar char="•"/>
            </a:pPr>
            <a:r>
              <a:rPr lang="en-US" sz="1200" kern="1200" dirty="0" smtClean="0">
                <a:solidFill>
                  <a:schemeClr val="tx1"/>
                </a:solidFill>
                <a:effectLst/>
                <a:latin typeface="+mn-lt"/>
                <a:ea typeface="+mn-ea"/>
                <a:cs typeface="+mn-cs"/>
              </a:rPr>
              <a:t>Ask your introverts to mentor new students on the team. </a:t>
            </a:r>
          </a:p>
          <a:p>
            <a:pPr marL="628650" lvl="1" indent="-171450">
              <a:buFont typeface="Arial"/>
              <a:buChar char="•"/>
            </a:pPr>
            <a:r>
              <a:rPr lang="en-US" sz="1200" kern="1200" dirty="0" smtClean="0">
                <a:solidFill>
                  <a:schemeClr val="tx1"/>
                </a:solidFill>
                <a:effectLst/>
                <a:latin typeface="+mn-lt"/>
                <a:ea typeface="+mn-ea"/>
                <a:cs typeface="+mn-cs"/>
              </a:rPr>
              <a:t>Ask your introverts to speak to the judges.  Our love of ideas and images makes us a good candidate to tell the team’s “story” to the judges.</a:t>
            </a:r>
          </a:p>
          <a:p>
            <a:pPr marL="628650" marR="0" lvl="1" indent="-171450" algn="l" defTabSz="457200" rtl="0" eaLnBrk="1" fontAlgn="auto" latinLnBrk="0" hangingPunct="1">
              <a:lnSpc>
                <a:spcPct val="100000"/>
              </a:lnSpc>
              <a:spcBef>
                <a:spcPts val="0"/>
              </a:spcBef>
              <a:spcAft>
                <a:spcPts val="0"/>
              </a:spcAft>
              <a:buClrTx/>
              <a:buSzTx/>
              <a:buFont typeface="Arial"/>
              <a:buChar char="•"/>
              <a:tabLst/>
              <a:defRPr/>
            </a:pPr>
            <a:r>
              <a:rPr lang="en-US" sz="1200" kern="1200" dirty="0" smtClean="0">
                <a:solidFill>
                  <a:schemeClr val="tx1"/>
                </a:solidFill>
                <a:effectLst/>
                <a:latin typeface="+mn-lt"/>
                <a:ea typeface="+mn-ea"/>
                <a:cs typeface="+mn-cs"/>
              </a:rPr>
              <a:t>Mentors/Chaperones – I prefer morning duty because I am A) a morning person, but also because B) I need my time alone by myself at the end of the day.  So I am better suited to getting everyone up and ready in the morning instead of </a:t>
            </a:r>
            <a:r>
              <a:rPr lang="en-US" sz="1200" kern="1200" dirty="0" smtClean="0">
                <a:solidFill>
                  <a:schemeClr val="tx1"/>
                </a:solidFill>
                <a:effectLst/>
                <a:latin typeface="+mn-lt"/>
                <a:ea typeface="+mn-ea"/>
                <a:cs typeface="+mn-cs"/>
              </a:rPr>
              <a:t>bed checks </a:t>
            </a:r>
            <a:r>
              <a:rPr lang="en-US" sz="1200" kern="1200" dirty="0" smtClean="0">
                <a:solidFill>
                  <a:schemeClr val="tx1"/>
                </a:solidFill>
                <a:effectLst/>
                <a:latin typeface="+mn-lt"/>
                <a:ea typeface="+mn-ea"/>
                <a:cs typeface="+mn-cs"/>
              </a:rPr>
              <a:t>at the end of the day.</a:t>
            </a:r>
          </a:p>
          <a:p>
            <a:pPr marL="628650" lvl="1" indent="-171450">
              <a:buFont typeface="Arial"/>
              <a:buChar char="•"/>
            </a:pPr>
            <a:r>
              <a:rPr lang="en-US" sz="1200" kern="1200" dirty="0" smtClean="0">
                <a:solidFill>
                  <a:schemeClr val="tx1"/>
                </a:solidFill>
                <a:effectLst/>
                <a:latin typeface="+mn-lt"/>
                <a:ea typeface="+mn-ea"/>
                <a:cs typeface="+mn-cs"/>
              </a:rPr>
              <a:t>Assign a Private Project Journaling Exercise</a:t>
            </a:r>
            <a:r>
              <a:rPr lang="en-US" sz="1200" kern="1200" baseline="0" dirty="0" smtClean="0">
                <a:solidFill>
                  <a:schemeClr val="tx1"/>
                </a:solidFill>
                <a:effectLst/>
                <a:latin typeface="+mn-lt"/>
                <a:ea typeface="+mn-ea"/>
                <a:cs typeface="+mn-cs"/>
              </a:rPr>
              <a:t>  - </a:t>
            </a:r>
            <a:r>
              <a:rPr lang="en-US" dirty="0" smtClean="0"/>
              <a:t>keeping a journal</a:t>
            </a:r>
            <a:r>
              <a:rPr lang="en-US" sz="1200"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allows team </a:t>
            </a:r>
            <a:r>
              <a:rPr lang="en-US" dirty="0" smtClean="0"/>
              <a:t>members</a:t>
            </a:r>
            <a:r>
              <a:rPr lang="en-US" sz="1200"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to </a:t>
            </a:r>
            <a:r>
              <a:rPr lang="en-US" sz="1200" kern="1200" dirty="0" smtClean="0">
                <a:solidFill>
                  <a:schemeClr val="tx1"/>
                </a:solidFill>
                <a:effectLst/>
                <a:latin typeface="+mn-lt"/>
                <a:ea typeface="+mn-ea"/>
                <a:cs typeface="+mn-cs"/>
              </a:rPr>
              <a:t>write down ideas, explore impacts and consequences of these ideas, be creative in a non-threatening atmosphere.  </a:t>
            </a:r>
            <a:r>
              <a:rPr lang="en-US" sz="1200" kern="1200" dirty="0" smtClean="0">
                <a:solidFill>
                  <a:schemeClr val="tx1"/>
                </a:solidFill>
                <a:effectLst/>
                <a:latin typeface="+mn-lt"/>
                <a:ea typeface="+mn-ea"/>
                <a:cs typeface="+mn-cs"/>
              </a:rPr>
              <a:t>Encourage participants to use this tool to brainstorm ideas and organize their thoughts before a meeting.  [consider the use of an engineering journal for your team’s journey during the season.  Used in FTC, it might </a:t>
            </a:r>
            <a:r>
              <a:rPr lang="en-US" sz="1200" kern="1200" dirty="0" smtClean="0">
                <a:solidFill>
                  <a:schemeClr val="tx1"/>
                </a:solidFill>
                <a:effectLst/>
                <a:latin typeface="+mn-lt"/>
                <a:ea typeface="+mn-ea"/>
                <a:cs typeface="+mn-cs"/>
              </a:rPr>
              <a:t>be a helpful tool.]</a:t>
            </a:r>
            <a:endParaRPr lang="en-US" sz="1200" kern="1200" dirty="0" smtClean="0">
              <a:solidFill>
                <a:schemeClr val="tx1"/>
              </a:solidFill>
              <a:effectLst/>
              <a:latin typeface="+mn-lt"/>
              <a:ea typeface="+mn-ea"/>
              <a:cs typeface="+mn-cs"/>
            </a:endParaRPr>
          </a:p>
          <a:p>
            <a:pPr marL="628650" marR="0" lvl="1" indent="-171450" algn="l" defTabSz="457200" rtl="0" eaLnBrk="1" fontAlgn="auto" latinLnBrk="0" hangingPunct="1">
              <a:lnSpc>
                <a:spcPct val="100000"/>
              </a:lnSpc>
              <a:spcBef>
                <a:spcPts val="0"/>
              </a:spcBef>
              <a:spcAft>
                <a:spcPts val="0"/>
              </a:spcAft>
              <a:buClrTx/>
              <a:buSzTx/>
              <a:buFont typeface="Arial"/>
              <a:buChar char="•"/>
              <a:tabLst/>
              <a:defRPr/>
            </a:pPr>
            <a:endParaRPr lang="en-US" sz="1200" kern="1200" dirty="0" smtClean="0">
              <a:solidFill>
                <a:schemeClr val="tx1"/>
              </a:solidFill>
              <a:effectLst/>
              <a:latin typeface="+mn-lt"/>
              <a:ea typeface="+mn-ea"/>
              <a:cs typeface="+mn-cs"/>
            </a:endParaRPr>
          </a:p>
          <a:p>
            <a:pPr lvl="1"/>
            <a:endParaRPr lang="en-US" sz="1800" kern="1200" dirty="0" smtClean="0">
              <a:solidFill>
                <a:schemeClr val="tx1"/>
              </a:solidFill>
              <a:effectLst/>
              <a:latin typeface="+mn-lt"/>
              <a:ea typeface="+mn-ea"/>
              <a:cs typeface="+mn-cs"/>
            </a:endParaRPr>
          </a:p>
          <a:p>
            <a:pPr eaLnBrk="1" hangingPunct="1">
              <a:spcBef>
                <a:spcPct val="0"/>
              </a:spcBef>
            </a:pPr>
            <a:endParaRPr lang="en-US" baseline="0" dirty="0" smtClean="0">
              <a:latin typeface="Britannic Bold" charset="0"/>
            </a:endParaRPr>
          </a:p>
        </p:txBody>
      </p:sp>
      <p:sp>
        <p:nvSpPr>
          <p:cNvPr id="4" name="Slide Number Placeholder 3"/>
          <p:cNvSpPr>
            <a:spLocks noGrp="1"/>
          </p:cNvSpPr>
          <p:nvPr>
            <p:ph type="sldNum" sz="quarter" idx="10"/>
          </p:nvPr>
        </p:nvSpPr>
        <p:spPr/>
        <p:txBody>
          <a:bodyPr/>
          <a:lstStyle/>
          <a:p>
            <a:fld id="{5FE126B6-EFDC-5F49-AC92-C9EF7E7A332D}" type="slidenum">
              <a:rPr lang="en-US" smtClean="0"/>
              <a:t>10</a:t>
            </a:fld>
            <a:endParaRPr lang="en-US" dirty="0"/>
          </a:p>
        </p:txBody>
      </p:sp>
    </p:spTree>
    <p:extLst>
      <p:ext uri="{BB962C8B-B14F-4D97-AF65-F5344CB8AC3E}">
        <p14:creationId xmlns:p14="http://schemas.microsoft.com/office/powerpoint/2010/main" val="40679787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US" sz="1400" b="1" dirty="0" smtClean="0"/>
              <a:t>Communications</a:t>
            </a:r>
          </a:p>
          <a:p>
            <a:pPr marL="171450" indent="-171450" eaLnBrk="1" hangingPunct="1">
              <a:buFont typeface="Arial"/>
              <a:buChar char="•"/>
            </a:pPr>
            <a:r>
              <a:rPr lang="en-US" dirty="0" smtClean="0"/>
              <a:t>Extroverts </a:t>
            </a:r>
            <a:r>
              <a:rPr lang="en-US" dirty="0" smtClean="0"/>
              <a:t>may prefer in-person or on-the-phone conversations; introverts  may prefer e-mails, text messages, online </a:t>
            </a:r>
            <a:r>
              <a:rPr lang="en-US" dirty="0" smtClean="0"/>
              <a:t>forum.</a:t>
            </a:r>
          </a:p>
          <a:p>
            <a:pPr marL="171450" indent="-171450" eaLnBrk="1" hangingPunct="1">
              <a:buFont typeface="Arial"/>
              <a:buChar char="•"/>
            </a:pPr>
            <a:r>
              <a:rPr lang="en-US" dirty="0" smtClean="0"/>
              <a:t>Introverts</a:t>
            </a:r>
            <a:r>
              <a:rPr lang="en-US" dirty="0" smtClean="0"/>
              <a:t> </a:t>
            </a:r>
            <a:r>
              <a:rPr lang="en-US" dirty="0" smtClean="0"/>
              <a:t>may take </a:t>
            </a:r>
            <a:r>
              <a:rPr lang="en-US" dirty="0" smtClean="0"/>
              <a:t>their</a:t>
            </a:r>
            <a:r>
              <a:rPr lang="en-US" dirty="0" smtClean="0"/>
              <a:t> </a:t>
            </a:r>
            <a:r>
              <a:rPr lang="en-US" dirty="0" smtClean="0"/>
              <a:t>time before responding when in a conversation with </a:t>
            </a:r>
            <a:r>
              <a:rPr lang="en-US" dirty="0" smtClean="0"/>
              <a:t>you.</a:t>
            </a:r>
            <a:endParaRPr lang="en-US" dirty="0" smtClean="0"/>
          </a:p>
          <a:p>
            <a:pPr marL="171450" indent="-171450">
              <a:buFont typeface="Arial"/>
              <a:buChar char="•"/>
            </a:pPr>
            <a:r>
              <a:rPr lang="en-US" dirty="0" smtClean="0">
                <a:cs typeface="Britannic Bold"/>
              </a:rPr>
              <a:t>Enable small groups or one-on-one conversations to </a:t>
            </a:r>
            <a:r>
              <a:rPr lang="en-US" dirty="0" smtClean="0">
                <a:cs typeface="Britannic Bold"/>
              </a:rPr>
              <a:t>occur.</a:t>
            </a:r>
            <a:endParaRPr lang="en-US" dirty="0" smtClean="0">
              <a:cs typeface="Britannic Bold"/>
            </a:endParaRPr>
          </a:p>
          <a:p>
            <a:pPr marL="171450" indent="-171450">
              <a:buFont typeface="Arial"/>
              <a:buChar char="•"/>
            </a:pPr>
            <a:r>
              <a:rPr lang="en-US" dirty="0" smtClean="0">
                <a:cs typeface="Britannic Bold"/>
              </a:rPr>
              <a:t>We may not speak often, but our thoughts count, too!  Please listen!</a:t>
            </a:r>
          </a:p>
          <a:p>
            <a:pPr marL="171450" indent="-171450" eaLnBrk="1" hangingPunct="1">
              <a:spcBef>
                <a:spcPct val="0"/>
              </a:spcBef>
              <a:buFont typeface="Arial"/>
              <a:buChar char="•"/>
            </a:pPr>
            <a:endParaRPr lang="en-US" kern="1200" dirty="0" smtClean="0">
              <a:solidFill>
                <a:schemeClr val="tx1"/>
              </a:solidFill>
              <a:effectLst/>
            </a:endParaRPr>
          </a:p>
        </p:txBody>
      </p:sp>
      <p:sp>
        <p:nvSpPr>
          <p:cNvPr id="4" name="Slide Number Placeholder 3"/>
          <p:cNvSpPr>
            <a:spLocks noGrp="1"/>
          </p:cNvSpPr>
          <p:nvPr>
            <p:ph type="sldNum" sz="quarter" idx="10"/>
          </p:nvPr>
        </p:nvSpPr>
        <p:spPr/>
        <p:txBody>
          <a:bodyPr/>
          <a:lstStyle/>
          <a:p>
            <a:fld id="{5FE126B6-EFDC-5F49-AC92-C9EF7E7A332D}" type="slidenum">
              <a:rPr lang="en-US" smtClean="0"/>
              <a:t>11</a:t>
            </a:fld>
            <a:endParaRPr lang="en-US"/>
          </a:p>
        </p:txBody>
      </p:sp>
    </p:spTree>
    <p:extLst>
      <p:ext uri="{BB962C8B-B14F-4D97-AF65-F5344CB8AC3E}">
        <p14:creationId xmlns:p14="http://schemas.microsoft.com/office/powerpoint/2010/main" val="116234826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US" sz="1400" b="1" dirty="0" smtClean="0">
                <a:latin typeface="Calibri" charset="0"/>
              </a:rPr>
              <a:t>Travel</a:t>
            </a:r>
          </a:p>
          <a:p>
            <a:pPr marL="628650" lvl="1" indent="-171450">
              <a:buFont typeface="Arial"/>
              <a:buChar char="•"/>
            </a:pPr>
            <a:r>
              <a:rPr lang="en-US" kern="1200" dirty="0" smtClean="0">
                <a:solidFill>
                  <a:schemeClr val="tx1"/>
                </a:solidFill>
                <a:effectLst/>
              </a:rPr>
              <a:t>Sharing hotel rooms – try to group extroverts together and introverts together – if a mixed group, there will always be conflict because the introverts don’t get free time to recharge their batteries.  </a:t>
            </a:r>
          </a:p>
          <a:p>
            <a:pPr marL="628650" lvl="1" indent="-171450">
              <a:buFont typeface="Arial"/>
              <a:buChar char="•"/>
            </a:pPr>
            <a:r>
              <a:rPr lang="en-US" kern="1200" dirty="0" smtClean="0">
                <a:solidFill>
                  <a:schemeClr val="tx1"/>
                </a:solidFill>
                <a:effectLst/>
              </a:rPr>
              <a:t>Establish</a:t>
            </a:r>
            <a:r>
              <a:rPr lang="en-US" kern="1200" baseline="0" dirty="0" smtClean="0">
                <a:solidFill>
                  <a:schemeClr val="tx1"/>
                </a:solidFill>
                <a:effectLst/>
              </a:rPr>
              <a:t> a “quiet room” where introverts can gather at end of day to read, listen to music with earphones, etc. Let the extroverts have their social time in a different room!</a:t>
            </a:r>
            <a:endParaRPr lang="en-US" kern="1200" dirty="0" smtClean="0">
              <a:solidFill>
                <a:schemeClr val="tx1"/>
              </a:solidFill>
              <a:effectLst/>
            </a:endParaRPr>
          </a:p>
          <a:p>
            <a:pPr marL="628650" lvl="1" indent="-171450">
              <a:buFont typeface="Arial"/>
              <a:buChar char="•"/>
            </a:pPr>
            <a:r>
              <a:rPr lang="en-US" kern="1200" dirty="0" smtClean="0">
                <a:solidFill>
                  <a:schemeClr val="tx1"/>
                </a:solidFill>
                <a:effectLst/>
              </a:rPr>
              <a:t>Allow for some “downtime” during the day if possible.  Going from one group activity (competition) to another (mealtime) will be very tiring and stressful on introverts.  If hotel is within walking distance, allow a mentor to bring a group back to hotel for a while before meeting up again for dinner, for example. </a:t>
            </a:r>
            <a:r>
              <a:rPr lang="en-US" kern="1200" dirty="0" smtClean="0">
                <a:solidFill>
                  <a:schemeClr val="tx1"/>
                </a:solidFill>
                <a:effectLst/>
              </a:rPr>
              <a:t>Introverts may be experiencing sensory </a:t>
            </a:r>
            <a:r>
              <a:rPr lang="en-US" kern="1200" dirty="0" smtClean="0">
                <a:solidFill>
                  <a:schemeClr val="tx1"/>
                </a:solidFill>
                <a:effectLst/>
              </a:rPr>
              <a:t>overload.</a:t>
            </a:r>
          </a:p>
          <a:p>
            <a:pPr marL="628650" lvl="1" indent="-171450">
              <a:buFont typeface="Arial"/>
              <a:buChar char="•"/>
            </a:pPr>
            <a:r>
              <a:rPr lang="en-US" kern="1200" dirty="0" smtClean="0">
                <a:solidFill>
                  <a:schemeClr val="tx1"/>
                </a:solidFill>
                <a:effectLst/>
              </a:rPr>
              <a:t>Extroverts need varied activities with lots of people to interact with.  Taking a group of students to the mall might work for them </a:t>
            </a:r>
            <a:r>
              <a:rPr lang="en-US" kern="1200" dirty="0" smtClean="0">
                <a:solidFill>
                  <a:schemeClr val="tx1"/>
                </a:solidFill>
                <a:effectLst/>
              </a:rPr>
              <a:t>vs. </a:t>
            </a:r>
            <a:r>
              <a:rPr lang="en-US" kern="1200" dirty="0" smtClean="0">
                <a:solidFill>
                  <a:schemeClr val="tx1"/>
                </a:solidFill>
                <a:effectLst/>
              </a:rPr>
              <a:t>going to a movie or a small “game” challenge in the hotel might work for the introverts.</a:t>
            </a:r>
          </a:p>
          <a:p>
            <a:pPr marL="628650" lvl="1" indent="-171450">
              <a:buFont typeface="Arial"/>
              <a:buChar char="•"/>
            </a:pPr>
            <a:r>
              <a:rPr lang="en-US" kern="1200" dirty="0" smtClean="0">
                <a:solidFill>
                  <a:schemeClr val="tx1"/>
                </a:solidFill>
                <a:effectLst/>
              </a:rPr>
              <a:t>Poll your team members in advance to see what they like to do at the end of a</a:t>
            </a:r>
            <a:r>
              <a:rPr lang="en-US" kern="1200" baseline="0" dirty="0" smtClean="0">
                <a:solidFill>
                  <a:schemeClr val="tx1"/>
                </a:solidFill>
                <a:effectLst/>
              </a:rPr>
              <a:t> busy competition day.  This may help plan your evening activities.</a:t>
            </a:r>
            <a:endParaRPr lang="en-US" kern="1200" dirty="0" smtClean="0">
              <a:solidFill>
                <a:schemeClr val="tx1"/>
              </a:solidFill>
              <a:effectLst/>
            </a:endParaRPr>
          </a:p>
          <a:p>
            <a:pPr eaLnBrk="1" hangingPunct="1">
              <a:spcBef>
                <a:spcPct val="0"/>
              </a:spcBef>
            </a:pPr>
            <a:endParaRPr lang="en-US" dirty="0" smtClean="0">
              <a:cs typeface="Britannic Bold"/>
            </a:endParaRPr>
          </a:p>
          <a:p>
            <a:pPr eaLnBrk="1" hangingPunct="1">
              <a:spcBef>
                <a:spcPct val="0"/>
              </a:spcBef>
            </a:pPr>
            <a:endParaRPr lang="en-US" kern="1200" dirty="0" smtClean="0">
              <a:solidFill>
                <a:schemeClr val="tx1"/>
              </a:solidFill>
              <a:effectLst/>
            </a:endParaRPr>
          </a:p>
        </p:txBody>
      </p:sp>
      <p:sp>
        <p:nvSpPr>
          <p:cNvPr id="4" name="Slide Number Placeholder 3"/>
          <p:cNvSpPr>
            <a:spLocks noGrp="1"/>
          </p:cNvSpPr>
          <p:nvPr>
            <p:ph type="sldNum" sz="quarter" idx="10"/>
          </p:nvPr>
        </p:nvSpPr>
        <p:spPr/>
        <p:txBody>
          <a:bodyPr/>
          <a:lstStyle/>
          <a:p>
            <a:fld id="{5FE126B6-EFDC-5F49-AC92-C9EF7E7A332D}" type="slidenum">
              <a:rPr lang="en-US" smtClean="0"/>
              <a:t>12</a:t>
            </a:fld>
            <a:endParaRPr lang="en-US"/>
          </a:p>
        </p:txBody>
      </p:sp>
    </p:spTree>
    <p:extLst>
      <p:ext uri="{BB962C8B-B14F-4D97-AF65-F5344CB8AC3E}">
        <p14:creationId xmlns:p14="http://schemas.microsoft.com/office/powerpoint/2010/main" val="11623482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b="1" dirty="0" smtClean="0"/>
              <a:t>Resources</a:t>
            </a:r>
            <a:endParaRPr lang="en-US" sz="1400" b="1" dirty="0"/>
          </a:p>
        </p:txBody>
      </p:sp>
      <p:sp>
        <p:nvSpPr>
          <p:cNvPr id="4" name="Slide Number Placeholder 3"/>
          <p:cNvSpPr>
            <a:spLocks noGrp="1"/>
          </p:cNvSpPr>
          <p:nvPr>
            <p:ph type="sldNum" sz="quarter" idx="10"/>
          </p:nvPr>
        </p:nvSpPr>
        <p:spPr/>
        <p:txBody>
          <a:bodyPr/>
          <a:lstStyle/>
          <a:p>
            <a:fld id="{5FE126B6-EFDC-5F49-AC92-C9EF7E7A332D}" type="slidenum">
              <a:rPr lang="en-US" smtClean="0"/>
              <a:t>13</a:t>
            </a:fld>
            <a:endParaRPr lang="en-US"/>
          </a:p>
        </p:txBody>
      </p:sp>
    </p:spTree>
    <p:extLst>
      <p:ext uri="{BB962C8B-B14F-4D97-AF65-F5344CB8AC3E}">
        <p14:creationId xmlns:p14="http://schemas.microsoft.com/office/powerpoint/2010/main" val="9770048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b="1" dirty="0" smtClean="0"/>
              <a:t>Resources</a:t>
            </a:r>
            <a:endParaRPr lang="en-US" sz="1400" b="1" dirty="0"/>
          </a:p>
        </p:txBody>
      </p:sp>
      <p:sp>
        <p:nvSpPr>
          <p:cNvPr id="4" name="Slide Number Placeholder 3"/>
          <p:cNvSpPr>
            <a:spLocks noGrp="1"/>
          </p:cNvSpPr>
          <p:nvPr>
            <p:ph type="sldNum" sz="quarter" idx="10"/>
          </p:nvPr>
        </p:nvSpPr>
        <p:spPr/>
        <p:txBody>
          <a:bodyPr/>
          <a:lstStyle/>
          <a:p>
            <a:fld id="{5FE126B6-EFDC-5F49-AC92-C9EF7E7A332D}" type="slidenum">
              <a:rPr lang="en-US" smtClean="0"/>
              <a:t>14</a:t>
            </a:fld>
            <a:endParaRPr lang="en-US"/>
          </a:p>
        </p:txBody>
      </p:sp>
    </p:spTree>
    <p:extLst>
      <p:ext uri="{BB962C8B-B14F-4D97-AF65-F5344CB8AC3E}">
        <p14:creationId xmlns:p14="http://schemas.microsoft.com/office/powerpoint/2010/main" val="9770048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US" sz="1400" b="1" dirty="0" smtClean="0">
                <a:latin typeface="Calibri" charset="0"/>
              </a:rPr>
              <a:t>Questions?  Contact me:</a:t>
            </a:r>
          </a:p>
          <a:p>
            <a:pPr eaLnBrk="1" hangingPunct="1">
              <a:spcBef>
                <a:spcPct val="0"/>
              </a:spcBef>
            </a:pPr>
            <a:r>
              <a:rPr lang="en-US" dirty="0" smtClean="0">
                <a:latin typeface="Calibri" charset="0"/>
              </a:rPr>
              <a:t>Kathie Kentfield</a:t>
            </a:r>
          </a:p>
          <a:p>
            <a:pPr eaLnBrk="1" hangingPunct="1">
              <a:spcBef>
                <a:spcPct val="0"/>
              </a:spcBef>
            </a:pPr>
            <a:r>
              <a:rPr lang="en-US" dirty="0" err="1" smtClean="0">
                <a:latin typeface="Calibri" charset="0"/>
              </a:rPr>
              <a:t>kkentfield@comcast.net</a:t>
            </a:r>
            <a:endParaRPr lang="en-US" dirty="0" smtClean="0">
              <a:latin typeface="Calibri" charset="0"/>
            </a:endParaRPr>
          </a:p>
        </p:txBody>
      </p:sp>
      <p:sp>
        <p:nvSpPr>
          <p:cNvPr id="4" name="Slide Number Placeholder 3"/>
          <p:cNvSpPr>
            <a:spLocks noGrp="1"/>
          </p:cNvSpPr>
          <p:nvPr>
            <p:ph type="sldNum" sz="quarter" idx="10"/>
          </p:nvPr>
        </p:nvSpPr>
        <p:spPr/>
        <p:txBody>
          <a:bodyPr/>
          <a:lstStyle/>
          <a:p>
            <a:fld id="{5FE126B6-EFDC-5F49-AC92-C9EF7E7A332D}" type="slidenum">
              <a:rPr lang="en-US" smtClean="0"/>
              <a:t>15</a:t>
            </a:fld>
            <a:endParaRPr lang="en-US"/>
          </a:p>
        </p:txBody>
      </p:sp>
    </p:spTree>
    <p:extLst>
      <p:ext uri="{BB962C8B-B14F-4D97-AF65-F5344CB8AC3E}">
        <p14:creationId xmlns:p14="http://schemas.microsoft.com/office/powerpoint/2010/main" val="9770048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endParaRPr lang="en-US" b="1" dirty="0" smtClean="0">
              <a:latin typeface="Calibri" charset="0"/>
            </a:endParaRPr>
          </a:p>
        </p:txBody>
      </p:sp>
      <p:sp>
        <p:nvSpPr>
          <p:cNvPr id="4" name="Slide Number Placeholder 3"/>
          <p:cNvSpPr>
            <a:spLocks noGrp="1"/>
          </p:cNvSpPr>
          <p:nvPr>
            <p:ph type="sldNum" sz="quarter" idx="10"/>
          </p:nvPr>
        </p:nvSpPr>
        <p:spPr/>
        <p:txBody>
          <a:bodyPr/>
          <a:lstStyle/>
          <a:p>
            <a:fld id="{5FE126B6-EFDC-5F49-AC92-C9EF7E7A332D}" type="slidenum">
              <a:rPr lang="en-US" smtClean="0"/>
              <a:t>16</a:t>
            </a:fld>
            <a:endParaRPr lang="en-US"/>
          </a:p>
        </p:txBody>
      </p:sp>
    </p:spTree>
    <p:extLst>
      <p:ext uri="{BB962C8B-B14F-4D97-AF65-F5344CB8AC3E}">
        <p14:creationId xmlns:p14="http://schemas.microsoft.com/office/powerpoint/2010/main" val="9770048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400" b="1" kern="1200" dirty="0" smtClean="0">
                <a:solidFill>
                  <a:schemeClr val="tx1"/>
                </a:solidFill>
                <a:effectLst/>
                <a:latin typeface="+mn-lt"/>
                <a:ea typeface="+mn-ea"/>
                <a:cs typeface="+mn-cs"/>
              </a:rPr>
              <a:t>Introvert </a:t>
            </a:r>
            <a:r>
              <a:rPr lang="en-US" sz="1400" b="1" kern="1200" dirty="0" smtClean="0">
                <a:solidFill>
                  <a:schemeClr val="tx1"/>
                </a:solidFill>
                <a:effectLst/>
                <a:latin typeface="+mn-lt"/>
                <a:ea typeface="+mn-ea"/>
                <a:cs typeface="+mn-cs"/>
              </a:rPr>
              <a:t>vs. </a:t>
            </a:r>
            <a:r>
              <a:rPr lang="en-US" sz="1400" b="1" kern="1200" dirty="0" smtClean="0">
                <a:solidFill>
                  <a:schemeClr val="tx1"/>
                </a:solidFill>
                <a:effectLst/>
                <a:latin typeface="+mn-lt"/>
                <a:ea typeface="+mn-ea"/>
                <a:cs typeface="+mn-cs"/>
              </a:rPr>
              <a:t>Extroverts</a:t>
            </a:r>
          </a:p>
          <a:p>
            <a:pPr marL="628650" lvl="1" indent="-171450">
              <a:buFont typeface="Arial"/>
              <a:buChar char="•"/>
            </a:pPr>
            <a:r>
              <a:rPr lang="en-US" kern="1200" dirty="0" smtClean="0">
                <a:solidFill>
                  <a:schemeClr val="tx1"/>
                </a:solidFill>
                <a:effectLst/>
              </a:rPr>
              <a:t>Not about being shy</a:t>
            </a:r>
          </a:p>
          <a:p>
            <a:pPr marL="628650" lvl="1" indent="-171450">
              <a:buFont typeface="Arial"/>
              <a:buChar char="•"/>
            </a:pPr>
            <a:r>
              <a:rPr lang="en-US" kern="1200" dirty="0" smtClean="0">
                <a:solidFill>
                  <a:schemeClr val="tx1"/>
                </a:solidFill>
                <a:effectLst/>
              </a:rPr>
              <a:t>Not about wanting to be alone</a:t>
            </a:r>
          </a:p>
          <a:p>
            <a:pPr marL="628650" lvl="1" indent="-171450">
              <a:buFont typeface="Arial"/>
              <a:buChar char="•"/>
            </a:pPr>
            <a:r>
              <a:rPr lang="en-US" kern="1200" dirty="0" smtClean="0">
                <a:solidFill>
                  <a:schemeClr val="tx1"/>
                </a:solidFill>
                <a:effectLst/>
              </a:rPr>
              <a:t>It IS about how we draw our energy and re-charge our batteries</a:t>
            </a:r>
          </a:p>
          <a:p>
            <a:pPr marL="1085850" lvl="2" indent="-171450">
              <a:buFont typeface="Arial"/>
              <a:buChar char="•"/>
            </a:pPr>
            <a:r>
              <a:rPr lang="en-US" kern="1200" dirty="0" smtClean="0">
                <a:solidFill>
                  <a:schemeClr val="tx1"/>
                </a:solidFill>
                <a:effectLst/>
              </a:rPr>
              <a:t>Extroverts draw their energy from being around people, activities</a:t>
            </a:r>
          </a:p>
          <a:p>
            <a:pPr marL="1085850" lvl="2" indent="-171450">
              <a:buFont typeface="Arial"/>
              <a:buChar char="•"/>
            </a:pPr>
            <a:r>
              <a:rPr lang="en-US" kern="1200" dirty="0" smtClean="0">
                <a:solidFill>
                  <a:schemeClr val="tx1"/>
                </a:solidFill>
                <a:effectLst/>
              </a:rPr>
              <a:t>Introverts recharge their batteries by being alone, thinking about things</a:t>
            </a:r>
          </a:p>
          <a:p>
            <a:pPr marL="628650" lvl="1" indent="-171450">
              <a:buFont typeface="Arial"/>
              <a:buChar char="•"/>
            </a:pPr>
            <a:r>
              <a:rPr lang="en-US" kern="1200" dirty="0" smtClean="0">
                <a:solidFill>
                  <a:schemeClr val="tx1"/>
                </a:solidFill>
                <a:effectLst/>
              </a:rPr>
              <a:t>Affects both adults and students on the team – but the adults may have learned coping mechanisms.</a:t>
            </a:r>
          </a:p>
          <a:p>
            <a:pPr marL="628650" marR="0" lvl="1" indent="-171450" algn="l" defTabSz="457200" rtl="0" eaLnBrk="1" fontAlgn="auto" latinLnBrk="0" hangingPunct="1">
              <a:lnSpc>
                <a:spcPct val="100000"/>
              </a:lnSpc>
              <a:spcBef>
                <a:spcPts val="0"/>
              </a:spcBef>
              <a:spcAft>
                <a:spcPts val="0"/>
              </a:spcAft>
              <a:buClrTx/>
              <a:buSzTx/>
              <a:buFont typeface="Arial"/>
              <a:buChar char="•"/>
              <a:tabLst/>
              <a:defRPr/>
            </a:pPr>
            <a:r>
              <a:rPr lang="en-US" kern="1200" dirty="0" smtClean="0">
                <a:solidFill>
                  <a:schemeClr val="tx1"/>
                </a:solidFill>
                <a:effectLst/>
              </a:rPr>
              <a:t>Not about us </a:t>
            </a:r>
            <a:r>
              <a:rPr lang="en-US" kern="1200" dirty="0" smtClean="0">
                <a:solidFill>
                  <a:schemeClr val="tx1"/>
                </a:solidFill>
                <a:effectLst/>
              </a:rPr>
              <a:t>vs. </a:t>
            </a:r>
            <a:r>
              <a:rPr lang="en-US" kern="1200" dirty="0" smtClean="0">
                <a:solidFill>
                  <a:schemeClr val="tx1"/>
                </a:solidFill>
                <a:effectLst/>
              </a:rPr>
              <a:t>them. It’s about using our inherent strengths and weaknesses </a:t>
            </a:r>
            <a:r>
              <a:rPr lang="en-US" kern="1200" dirty="0" smtClean="0">
                <a:solidFill>
                  <a:schemeClr val="tx1"/>
                </a:solidFill>
                <a:effectLst/>
              </a:rPr>
              <a:t>for </a:t>
            </a:r>
            <a:r>
              <a:rPr lang="en-US" kern="1200" dirty="0" smtClean="0">
                <a:solidFill>
                  <a:schemeClr val="tx1"/>
                </a:solidFill>
                <a:effectLst/>
              </a:rPr>
              <a:t>the team's best interest.</a:t>
            </a:r>
          </a:p>
          <a:p>
            <a:pPr marL="628650" lvl="1" indent="-171450">
              <a:buFont typeface="Arial"/>
              <a:buChar char="•"/>
            </a:pPr>
            <a:r>
              <a:rPr lang="en-US" kern="1200" dirty="0" smtClean="0">
                <a:solidFill>
                  <a:schemeClr val="tx1"/>
                </a:solidFill>
                <a:effectLst/>
              </a:rPr>
              <a:t>If we </a:t>
            </a:r>
            <a:r>
              <a:rPr lang="en-US" kern="1200" dirty="0" smtClean="0">
                <a:solidFill>
                  <a:schemeClr val="tx1"/>
                </a:solidFill>
                <a:effectLst/>
              </a:rPr>
              <a:t>(introverts) take </a:t>
            </a:r>
            <a:r>
              <a:rPr lang="en-US" kern="1200" dirty="0" smtClean="0">
                <a:solidFill>
                  <a:schemeClr val="tx1"/>
                </a:solidFill>
                <a:effectLst/>
              </a:rPr>
              <a:t>time to be alone, don’t misinterpret it as us not wanting to be a team player.  We just need to recharge.</a:t>
            </a:r>
          </a:p>
          <a:p>
            <a:pPr marL="628650" lvl="1" indent="-171450">
              <a:buFont typeface="Arial"/>
              <a:buChar char="•"/>
            </a:pPr>
            <a:r>
              <a:rPr lang="en-US" kern="1200" dirty="0" smtClean="0">
                <a:solidFill>
                  <a:schemeClr val="tx1"/>
                </a:solidFill>
                <a:effectLst/>
              </a:rPr>
              <a:t>“…introverts are people who find other people tiring. Extroverts are energized by people, and wilt or fade when alone. They often seem bored by themselves, in both senses of the expression. Leave an extrovert alone for two minutes and he will reach for his cell phone. In contrast, after an hour or two of being socially </a:t>
            </a:r>
            <a:r>
              <a:rPr lang="en-US" kern="1200" dirty="0" smtClean="0">
                <a:solidFill>
                  <a:schemeClr val="tx1"/>
                </a:solidFill>
                <a:effectLst/>
              </a:rPr>
              <a:t>‘on,’ </a:t>
            </a:r>
            <a:r>
              <a:rPr lang="en-US" kern="1200" dirty="0" smtClean="0">
                <a:solidFill>
                  <a:schemeClr val="tx1"/>
                </a:solidFill>
                <a:effectLst/>
              </a:rPr>
              <a:t>we introverts need to turn off and recharge. </a:t>
            </a:r>
            <a:r>
              <a:rPr lang="en-US" kern="1200" dirty="0" smtClean="0">
                <a:solidFill>
                  <a:schemeClr val="tx1"/>
                </a:solidFill>
                <a:effectLst/>
              </a:rPr>
              <a:t>“</a:t>
            </a:r>
            <a:endParaRPr lang="en-US" kern="1200" dirty="0" smtClean="0">
              <a:solidFill>
                <a:schemeClr val="tx1"/>
              </a:solidFill>
              <a:effectLst/>
            </a:endParaRPr>
          </a:p>
          <a:p>
            <a:pPr marL="628650" lvl="1" indent="-171450">
              <a:buFont typeface="Arial"/>
              <a:buChar char="•"/>
            </a:pPr>
            <a:r>
              <a:rPr lang="en-US" kern="1200" dirty="0" smtClean="0">
                <a:solidFill>
                  <a:schemeClr val="tx1"/>
                </a:solidFill>
                <a:effectLst/>
              </a:rPr>
              <a:t>Extroverts can rally troops around an idea. They are natural cheerleaders.</a:t>
            </a:r>
            <a:r>
              <a:rPr lang="en-US" kern="1200" baseline="0" dirty="0" smtClean="0">
                <a:solidFill>
                  <a:schemeClr val="tx1"/>
                </a:solidFill>
                <a:effectLst/>
              </a:rPr>
              <a:t>  Introverts gather facts and may come back and counter those ideas that the group previously accepted, “Yes, but…”.  They may be perceived negatively as pessimists which will be bewildering to the introvert who is simply doing what comes naturally to THEM.</a:t>
            </a:r>
          </a:p>
          <a:p>
            <a:pPr marL="628650" lvl="1" indent="-171450">
              <a:buFont typeface="Arial"/>
              <a:buChar char="•"/>
            </a:pPr>
            <a:r>
              <a:rPr lang="en-US" kern="1200" baseline="0" dirty="0" smtClean="0">
                <a:solidFill>
                  <a:schemeClr val="tx1"/>
                </a:solidFill>
                <a:effectLst/>
              </a:rPr>
              <a:t>As one parent of an introvert said to me, </a:t>
            </a:r>
            <a:r>
              <a:rPr lang="en-US" dirty="0" smtClean="0"/>
              <a:t>try to remember that there are many ways to be successful.  Someone does not have to be like you in order to be smart or a helpful, useful, productive part of the team.  Remembering to include the introverts by celebrating their abilities rather than forcing them to be "re-made" in the image of the outgoing student is a big point that I feel needs to be made.  </a:t>
            </a:r>
            <a:endParaRPr lang="en-US" kern="1200" dirty="0" smtClean="0">
              <a:solidFill>
                <a:schemeClr val="tx1"/>
              </a:solidFill>
              <a:effectLst/>
            </a:endParaRPr>
          </a:p>
          <a:p>
            <a:pPr marL="628650" lvl="1" indent="-171450">
              <a:buFont typeface="Arial"/>
              <a:buChar char="•"/>
            </a:pPr>
            <a:r>
              <a:rPr lang="en-US" dirty="0" smtClean="0"/>
              <a:t>As her son said to me, “You're </a:t>
            </a:r>
            <a:r>
              <a:rPr lang="en-US" dirty="0" smtClean="0"/>
              <a:t>better off having an extroverted leader in charge of an introverted group, and an introverted leader in charge of an extroverted group, the premise is that in both examples exactly one party is taking the creative initiative. An extrovert can more easily manage a group of compartmentalized introverts, and an introvert can mastermind for a group of extroverts as they do their weird hive mind 'cooperation' thing. </a:t>
            </a:r>
            <a:r>
              <a:rPr lang="en-US" dirty="0" smtClean="0"/>
              <a:t>“</a:t>
            </a:r>
            <a:endParaRPr lang="en-US" kern="1200" dirty="0" smtClean="0">
              <a:solidFill>
                <a:schemeClr val="tx1"/>
              </a:solidFill>
              <a:effectLst/>
            </a:endParaRPr>
          </a:p>
          <a:p>
            <a:pPr marL="628650" lvl="1" indent="-171450">
              <a:buFont typeface="Arial"/>
              <a:buChar char="•"/>
            </a:pPr>
            <a:endParaRPr lang="en-US" kern="1200" dirty="0" smtClean="0">
              <a:solidFill>
                <a:schemeClr val="tx1"/>
              </a:solidFill>
              <a:effectLst/>
            </a:endParaRPr>
          </a:p>
          <a:p>
            <a:pPr marL="171450" indent="-171450">
              <a:buFont typeface="Arial"/>
              <a:buChar char="•"/>
            </a:pPr>
            <a:endParaRPr lang="en-US" dirty="0"/>
          </a:p>
        </p:txBody>
      </p:sp>
      <p:sp>
        <p:nvSpPr>
          <p:cNvPr id="4" name="Slide Number Placeholder 3"/>
          <p:cNvSpPr>
            <a:spLocks noGrp="1"/>
          </p:cNvSpPr>
          <p:nvPr>
            <p:ph type="sldNum" sz="quarter" idx="10"/>
          </p:nvPr>
        </p:nvSpPr>
        <p:spPr/>
        <p:txBody>
          <a:bodyPr/>
          <a:lstStyle/>
          <a:p>
            <a:fld id="{5FE126B6-EFDC-5F49-AC92-C9EF7E7A332D}" type="slidenum">
              <a:rPr lang="en-US" smtClean="0"/>
              <a:t>2</a:t>
            </a:fld>
            <a:endParaRPr lang="en-US"/>
          </a:p>
        </p:txBody>
      </p:sp>
    </p:spTree>
    <p:extLst>
      <p:ext uri="{BB962C8B-B14F-4D97-AF65-F5344CB8AC3E}">
        <p14:creationId xmlns:p14="http://schemas.microsoft.com/office/powerpoint/2010/main" val="33327946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400" b="1" kern="1200" dirty="0" smtClean="0">
                <a:solidFill>
                  <a:schemeClr val="tx1"/>
                </a:solidFill>
                <a:effectLst/>
                <a:latin typeface="+mn-lt"/>
                <a:ea typeface="+mn-ea"/>
                <a:cs typeface="+mn-cs"/>
              </a:rPr>
              <a:t>Introverts’ </a:t>
            </a:r>
            <a:r>
              <a:rPr lang="en-US" sz="1400" b="1" kern="1200" dirty="0" smtClean="0">
                <a:solidFill>
                  <a:schemeClr val="tx1"/>
                </a:solidFill>
                <a:effectLst/>
                <a:latin typeface="+mn-lt"/>
                <a:ea typeface="+mn-ea"/>
                <a:cs typeface="+mn-cs"/>
              </a:rPr>
              <a:t>vs. </a:t>
            </a:r>
            <a:r>
              <a:rPr lang="en-US" sz="1400" b="1" kern="1200" dirty="0" smtClean="0">
                <a:solidFill>
                  <a:schemeClr val="tx1"/>
                </a:solidFill>
                <a:effectLst/>
                <a:latin typeface="+mn-lt"/>
                <a:ea typeface="+mn-ea"/>
                <a:cs typeface="+mn-cs"/>
              </a:rPr>
              <a:t>Extroverts, Continued</a:t>
            </a:r>
          </a:p>
          <a:p>
            <a:pPr marL="171450" lvl="0" indent="-171450">
              <a:buFont typeface="Arial"/>
              <a:buChar char="•"/>
            </a:pPr>
            <a:r>
              <a:rPr lang="en-US" kern="1200" dirty="0" smtClean="0">
                <a:solidFill>
                  <a:schemeClr val="tx1"/>
                </a:solidFill>
                <a:effectLst/>
              </a:rPr>
              <a:t>“With </a:t>
            </a:r>
            <a:r>
              <a:rPr lang="en-US" kern="1200" dirty="0" smtClean="0">
                <a:solidFill>
                  <a:schemeClr val="tx1"/>
                </a:solidFill>
                <a:effectLst/>
              </a:rPr>
              <a:t>their endless appetite for talk and attention, extroverts also dominate social life, so they tend to set expectations. In our </a:t>
            </a:r>
            <a:r>
              <a:rPr lang="en-US" kern="1200" dirty="0" err="1" smtClean="0">
                <a:solidFill>
                  <a:schemeClr val="tx1"/>
                </a:solidFill>
                <a:effectLst/>
              </a:rPr>
              <a:t>extrovertist</a:t>
            </a:r>
            <a:r>
              <a:rPr lang="en-US" kern="1200" dirty="0" smtClean="0">
                <a:solidFill>
                  <a:schemeClr val="tx1"/>
                </a:solidFill>
                <a:effectLst/>
              </a:rPr>
              <a:t> society, being outgoing is considered normal and therefore desirable, a mark of happiness, confidence, leadership. Extroverts are seen as bighearted, vibrant, warm, empathic. "People person" is a compliment. Introverts are described with words like "guarded," "loner," "reserved," "taciturn," "self-contained," "private"—narrow, ungenerous words, words that suggest emotional parsimony and smallness of </a:t>
            </a:r>
            <a:r>
              <a:rPr lang="en-US" kern="1200" dirty="0" smtClean="0">
                <a:solidFill>
                  <a:schemeClr val="tx1"/>
                </a:solidFill>
                <a:effectLst/>
              </a:rPr>
              <a:t>personality.”</a:t>
            </a:r>
            <a:r>
              <a:rPr lang="en-US" dirty="0" smtClean="0">
                <a:effectLst/>
              </a:rPr>
              <a:t> </a:t>
            </a:r>
            <a:endParaRPr lang="en-US" dirty="0" smtClean="0">
              <a:effectLst/>
            </a:endParaRPr>
          </a:p>
          <a:p>
            <a:pPr marL="171450" lvl="0" indent="-171450">
              <a:buFont typeface="Arial"/>
              <a:buChar char="•"/>
            </a:pPr>
            <a:r>
              <a:rPr lang="en-US" dirty="0" smtClean="0"/>
              <a:t>Ex</a:t>
            </a:r>
            <a:r>
              <a:rPr lang="en-US" kern="1200" dirty="0" smtClean="0">
                <a:solidFill>
                  <a:schemeClr val="tx1"/>
                </a:solidFill>
                <a:effectLst/>
              </a:rPr>
              <a:t>troverts </a:t>
            </a:r>
            <a:r>
              <a:rPr lang="en-US" kern="1200" dirty="0" smtClean="0">
                <a:solidFill>
                  <a:schemeClr val="tx1"/>
                </a:solidFill>
                <a:effectLst/>
              </a:rPr>
              <a:t>like to experience a lot, and introverts like to know a lot about what they </a:t>
            </a:r>
            <a:r>
              <a:rPr lang="en-US" kern="1200" dirty="0" smtClean="0">
                <a:solidFill>
                  <a:schemeClr val="tx1"/>
                </a:solidFill>
                <a:effectLst/>
              </a:rPr>
              <a:t>experience</a:t>
            </a:r>
            <a:r>
              <a:rPr lang="en-US" dirty="0"/>
              <a:t>.</a:t>
            </a:r>
            <a:endParaRPr lang="en-US" dirty="0" smtClean="0">
              <a:effectLst/>
            </a:endParaRPr>
          </a:p>
          <a:p>
            <a:pPr marL="171450" lvl="0" indent="-171450">
              <a:buFont typeface="Arial"/>
              <a:buChar char="•"/>
            </a:pPr>
            <a:r>
              <a:rPr lang="en-US" dirty="0" smtClean="0">
                <a:effectLst/>
              </a:rPr>
              <a:t>Extroverts like breadth, Introverts like </a:t>
            </a:r>
            <a:r>
              <a:rPr lang="en-US" dirty="0"/>
              <a:t>d</a:t>
            </a:r>
            <a:r>
              <a:rPr lang="en-US" dirty="0" smtClean="0">
                <a:effectLst/>
              </a:rPr>
              <a:t>epth.</a:t>
            </a:r>
            <a:endParaRPr lang="en-US" dirty="0" smtClean="0">
              <a:effectLst/>
            </a:endParaRPr>
          </a:p>
          <a:p>
            <a:pPr marL="171450" lvl="0" indent="-171450">
              <a:buFont typeface="Arial"/>
              <a:buChar char="•"/>
            </a:pPr>
            <a:r>
              <a:rPr lang="en-US" dirty="0" smtClean="0">
                <a:effectLst/>
              </a:rPr>
              <a:t>Introverts dislike</a:t>
            </a:r>
            <a:r>
              <a:rPr lang="en-US" baseline="0" dirty="0" smtClean="0">
                <a:effectLst/>
              </a:rPr>
              <a:t> interruptions because it takes energy to get back on track and focused again – energy they may not have.</a:t>
            </a:r>
            <a:endParaRPr lang="en-US" dirty="0" smtClean="0">
              <a:effectLst/>
            </a:endParaRPr>
          </a:p>
          <a:p>
            <a:pPr marL="285750" lvl="0" indent="-285750">
              <a:buFont typeface="Arial"/>
              <a:buChar char="•"/>
            </a:pPr>
            <a:r>
              <a:rPr lang="en-US" b="0" kern="1200" dirty="0" smtClean="0">
                <a:solidFill>
                  <a:schemeClr val="tx1"/>
                </a:solidFill>
                <a:effectLst/>
              </a:rPr>
              <a:t>Physiological</a:t>
            </a:r>
            <a:r>
              <a:rPr lang="en-US" b="0" kern="1200" baseline="0" dirty="0" smtClean="0">
                <a:solidFill>
                  <a:schemeClr val="tx1"/>
                </a:solidFill>
                <a:effectLst/>
              </a:rPr>
              <a:t> notes – When presented with a new idea or project, </a:t>
            </a:r>
            <a:r>
              <a:rPr lang="en-US" dirty="0" smtClean="0"/>
              <a:t>introverts’</a:t>
            </a:r>
            <a:r>
              <a:rPr lang="en-US" b="0" kern="1200" baseline="0" dirty="0" smtClean="0">
                <a:solidFill>
                  <a:schemeClr val="tx1"/>
                </a:solidFill>
                <a:effectLst/>
              </a:rPr>
              <a:t> </a:t>
            </a:r>
            <a:r>
              <a:rPr lang="en-US" b="0" kern="1200" baseline="0" dirty="0" smtClean="0">
                <a:solidFill>
                  <a:schemeClr val="tx1"/>
                </a:solidFill>
                <a:effectLst/>
              </a:rPr>
              <a:t>brains go into overdrive to process the thoughts.  As a result, our anxiety levels increase a notch.  In order to process the idea and lower anxiety, our bodies need more oxygen, thus we involuntarily yawn.  </a:t>
            </a:r>
            <a:r>
              <a:rPr lang="en-US" b="0" kern="1200" baseline="0" dirty="0" smtClean="0">
                <a:solidFill>
                  <a:schemeClr val="tx1"/>
                </a:solidFill>
                <a:effectLst/>
              </a:rPr>
              <a:t>We are not bored or shutting you out, we are processing your idea!</a:t>
            </a:r>
            <a:endParaRPr lang="en-US" b="0" kern="1200" baseline="0" dirty="0" smtClean="0">
              <a:solidFill>
                <a:schemeClr val="tx1"/>
              </a:solidFill>
              <a:effectLst/>
            </a:endParaRPr>
          </a:p>
          <a:p>
            <a:pPr marL="285750" lvl="0" indent="-285750">
              <a:buFont typeface="Arial"/>
              <a:buChar char="•"/>
            </a:pPr>
            <a:r>
              <a:rPr lang="en-US" b="0" kern="1200" baseline="0" dirty="0" smtClean="0">
                <a:solidFill>
                  <a:schemeClr val="tx1"/>
                </a:solidFill>
                <a:effectLst/>
              </a:rPr>
              <a:t>Also, we often will break eye contact and look around as we gather our thoughts to reply in conversation.</a:t>
            </a:r>
          </a:p>
          <a:p>
            <a:pPr marL="285750" lvl="0" indent="-285750">
              <a:buFont typeface="Arial"/>
              <a:buChar char="•"/>
            </a:pPr>
            <a:r>
              <a:rPr lang="en-US" b="0" kern="1200" baseline="0" dirty="0" smtClean="0">
                <a:solidFill>
                  <a:schemeClr val="tx1"/>
                </a:solidFill>
                <a:effectLst/>
              </a:rPr>
              <a:t>Introverts have a longer pathway to retrieve vocabulary than our extroverted counterparts, so we may pause and say, “What’s the word I’m looking for?”</a:t>
            </a:r>
          </a:p>
          <a:p>
            <a:pPr marL="285750" lvl="0" indent="-285750">
              <a:buFont typeface="Arial"/>
              <a:buChar char="•"/>
            </a:pPr>
            <a:r>
              <a:rPr lang="en-US" b="0" kern="1200" baseline="0" dirty="0" smtClean="0">
                <a:solidFill>
                  <a:schemeClr val="tx1"/>
                </a:solidFill>
                <a:effectLst/>
              </a:rPr>
              <a:t>Introverts may drive you crazy asking for details.  We need to do our research in order to perform well.</a:t>
            </a:r>
          </a:p>
          <a:p>
            <a:pPr marL="285750" marR="0" lvl="0" indent="-285750" algn="l" defTabSz="457200" rtl="0" eaLnBrk="1" fontAlgn="auto" latinLnBrk="0" hangingPunct="1">
              <a:lnSpc>
                <a:spcPct val="100000"/>
              </a:lnSpc>
              <a:spcBef>
                <a:spcPts val="0"/>
              </a:spcBef>
              <a:spcAft>
                <a:spcPts val="0"/>
              </a:spcAft>
              <a:buClrTx/>
              <a:buSzTx/>
              <a:buFont typeface="Arial"/>
              <a:buChar char="•"/>
              <a:tabLst/>
              <a:defRPr/>
            </a:pPr>
            <a:r>
              <a:rPr lang="en-US" kern="1200" dirty="0" smtClean="0">
                <a:solidFill>
                  <a:schemeClr val="tx1"/>
                </a:solidFill>
                <a:effectLst/>
              </a:rPr>
              <a:t>Note that if your team meets like this - a big meeting followed by working independently - the introverts may resent the fact that the extroverts always seem to have someone in their office. They always seem to be engaged in casual conversations. The introverts may think the extroverts are slackers, not getting their work done, when in fact, the extroverts ARE working. They are gathering facts and reenergizing through these social interactions. The extroverts are the ones gathered at the water cooler, while the introverts</a:t>
            </a:r>
            <a:r>
              <a:rPr lang="en-US" kern="1200" baseline="0" dirty="0" smtClean="0">
                <a:solidFill>
                  <a:schemeClr val="tx1"/>
                </a:solidFill>
                <a:effectLst/>
              </a:rPr>
              <a:t> just</a:t>
            </a:r>
            <a:r>
              <a:rPr lang="en-US" kern="1200" dirty="0" smtClean="0">
                <a:solidFill>
                  <a:schemeClr val="tx1"/>
                </a:solidFill>
                <a:effectLst/>
              </a:rPr>
              <a:t> want to get a drink and get back to their desk. The extroverts, through this social interactivity, are gathering info about your organization. They are usually the ones in touch with who is leaving the company, who is getting promoted, what projects are coming up, etc. Things that the introverts might not have a clue about because our networking skills are not honed. On a robotics team, the extroverts may be organizing events</a:t>
            </a:r>
            <a:r>
              <a:rPr lang="en-US" kern="1200" baseline="0" dirty="0" smtClean="0">
                <a:solidFill>
                  <a:schemeClr val="tx1"/>
                </a:solidFill>
                <a:effectLst/>
              </a:rPr>
              <a:t> with other teams’ members.  They may know what strategies the other teams are planning to use, what their robot looks like, who is dating whom, whose team mentor is retiring.  They have the pulse of the organization.</a:t>
            </a:r>
            <a:endParaRPr lang="en-US" kern="1200" dirty="0" smtClean="0">
              <a:solidFill>
                <a:schemeClr val="tx1"/>
              </a:solidFill>
              <a:effectLst/>
            </a:endParaRPr>
          </a:p>
          <a:p>
            <a:pPr marL="285750" lvl="0" indent="-285750">
              <a:buFont typeface="Arial"/>
              <a:buChar char="•"/>
            </a:pPr>
            <a:endParaRPr lang="en-US" b="1" kern="1200" dirty="0" smtClean="0">
              <a:solidFill>
                <a:schemeClr val="tx1"/>
              </a:solidFill>
              <a:effectLst/>
            </a:endParaRPr>
          </a:p>
        </p:txBody>
      </p:sp>
      <p:sp>
        <p:nvSpPr>
          <p:cNvPr id="4" name="Slide Number Placeholder 3"/>
          <p:cNvSpPr>
            <a:spLocks noGrp="1"/>
          </p:cNvSpPr>
          <p:nvPr>
            <p:ph type="sldNum" sz="quarter" idx="10"/>
          </p:nvPr>
        </p:nvSpPr>
        <p:spPr/>
        <p:txBody>
          <a:bodyPr/>
          <a:lstStyle/>
          <a:p>
            <a:fld id="{5FE126B6-EFDC-5F49-AC92-C9EF7E7A332D}" type="slidenum">
              <a:rPr lang="en-US" smtClean="0"/>
              <a:t>3</a:t>
            </a:fld>
            <a:endParaRPr lang="en-US"/>
          </a:p>
        </p:txBody>
      </p:sp>
    </p:spTree>
    <p:extLst>
      <p:ext uri="{BB962C8B-B14F-4D97-AF65-F5344CB8AC3E}">
        <p14:creationId xmlns:p14="http://schemas.microsoft.com/office/powerpoint/2010/main" val="33327946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400" b="1" kern="1200" dirty="0" smtClean="0">
                <a:solidFill>
                  <a:schemeClr val="tx1"/>
                </a:solidFill>
                <a:effectLst/>
                <a:latin typeface="+mn-lt"/>
                <a:ea typeface="+mn-ea"/>
                <a:cs typeface="+mn-cs"/>
              </a:rPr>
              <a:t>Appreciating Introverts</a:t>
            </a:r>
          </a:p>
          <a:p>
            <a:pPr lvl="1"/>
            <a:r>
              <a:rPr lang="en-US" kern="1200" dirty="0" smtClean="0">
                <a:solidFill>
                  <a:schemeClr val="tx1"/>
                </a:solidFill>
                <a:effectLst/>
                <a:latin typeface="+mn-lt"/>
                <a:ea typeface="+mn-ea"/>
                <a:cs typeface="+mn-cs"/>
              </a:rPr>
              <a:t>Strengths:</a:t>
            </a:r>
          </a:p>
          <a:p>
            <a:pPr marL="1085850" lvl="2" indent="-171450">
              <a:buFont typeface="Arial"/>
              <a:buChar char="•"/>
            </a:pPr>
            <a:r>
              <a:rPr lang="en-US" kern="1200" dirty="0" smtClean="0">
                <a:solidFill>
                  <a:schemeClr val="tx1"/>
                </a:solidFill>
                <a:effectLst/>
                <a:latin typeface="+mn-lt"/>
                <a:ea typeface="+mn-ea"/>
                <a:cs typeface="+mn-cs"/>
              </a:rPr>
              <a:t>Thinking things through before you speak or act</a:t>
            </a:r>
          </a:p>
          <a:p>
            <a:pPr marL="1085850" lvl="2" indent="-171450">
              <a:buFont typeface="Arial"/>
              <a:buChar char="•"/>
            </a:pPr>
            <a:r>
              <a:rPr lang="en-US" kern="1200" dirty="0" smtClean="0">
                <a:solidFill>
                  <a:schemeClr val="tx1"/>
                </a:solidFill>
                <a:effectLst/>
                <a:latin typeface="+mn-lt"/>
                <a:ea typeface="+mn-ea"/>
                <a:cs typeface="+mn-cs"/>
              </a:rPr>
              <a:t>Writing</a:t>
            </a:r>
          </a:p>
          <a:p>
            <a:pPr marL="1085850" lvl="2" indent="-171450">
              <a:buFont typeface="Arial"/>
              <a:buChar char="•"/>
            </a:pPr>
            <a:r>
              <a:rPr lang="en-US" kern="1200" dirty="0" smtClean="0">
                <a:solidFill>
                  <a:schemeClr val="tx1"/>
                </a:solidFill>
                <a:effectLst/>
                <a:latin typeface="+mn-lt"/>
                <a:ea typeface="+mn-ea"/>
                <a:cs typeface="+mn-cs"/>
              </a:rPr>
              <a:t>Working independently</a:t>
            </a:r>
          </a:p>
          <a:p>
            <a:pPr marL="1085850" lvl="2" indent="-171450">
              <a:buFont typeface="Arial"/>
              <a:buChar char="•"/>
            </a:pPr>
            <a:r>
              <a:rPr lang="en-US" kern="1200" dirty="0" smtClean="0">
                <a:solidFill>
                  <a:schemeClr val="tx1"/>
                </a:solidFill>
                <a:effectLst/>
                <a:latin typeface="+mn-lt"/>
                <a:ea typeface="+mn-ea"/>
                <a:cs typeface="+mn-cs"/>
              </a:rPr>
              <a:t>Building deep, lasting relationships</a:t>
            </a:r>
          </a:p>
          <a:p>
            <a:pPr marL="1085850" lvl="2" indent="-171450">
              <a:buFont typeface="Arial"/>
              <a:buChar char="•"/>
            </a:pPr>
            <a:r>
              <a:rPr lang="en-US" kern="1200" dirty="0" smtClean="0">
                <a:solidFill>
                  <a:schemeClr val="tx1"/>
                </a:solidFill>
                <a:effectLst/>
                <a:latin typeface="+mn-lt"/>
                <a:ea typeface="+mn-ea"/>
                <a:cs typeface="+mn-cs"/>
              </a:rPr>
              <a:t>Listening attentively</a:t>
            </a:r>
          </a:p>
          <a:p>
            <a:pPr marL="1085850" lvl="2" indent="-171450">
              <a:buFont typeface="Arial"/>
              <a:buChar char="•"/>
            </a:pPr>
            <a:r>
              <a:rPr lang="en-US" kern="1200" dirty="0" smtClean="0">
                <a:solidFill>
                  <a:schemeClr val="tx1"/>
                </a:solidFill>
                <a:effectLst/>
                <a:latin typeface="+mn-lt"/>
                <a:ea typeface="+mn-ea"/>
                <a:cs typeface="+mn-cs"/>
              </a:rPr>
              <a:t>Researching</a:t>
            </a:r>
          </a:p>
          <a:p>
            <a:pPr marL="1085850" lvl="2" indent="-171450">
              <a:buFont typeface="Arial"/>
              <a:buChar char="•"/>
            </a:pPr>
            <a:r>
              <a:rPr lang="en-US" kern="1200" dirty="0" smtClean="0">
                <a:solidFill>
                  <a:schemeClr val="tx1"/>
                </a:solidFill>
                <a:effectLst/>
                <a:latin typeface="+mn-lt"/>
                <a:ea typeface="+mn-ea"/>
                <a:cs typeface="+mn-cs"/>
              </a:rPr>
              <a:t>Concentrating</a:t>
            </a:r>
          </a:p>
          <a:p>
            <a:pPr marL="1085850" lvl="2" indent="-171450">
              <a:buFont typeface="Arial"/>
              <a:buChar char="•"/>
            </a:pPr>
            <a:r>
              <a:rPr lang="en-US" kern="1200" dirty="0" smtClean="0">
                <a:solidFill>
                  <a:schemeClr val="tx1"/>
                </a:solidFill>
                <a:effectLst/>
                <a:latin typeface="+mn-lt"/>
                <a:ea typeface="+mn-ea"/>
                <a:cs typeface="+mn-cs"/>
              </a:rPr>
              <a:t>Gaining </a:t>
            </a:r>
            <a:r>
              <a:rPr lang="en-US" kern="1200" dirty="0" smtClean="0">
                <a:solidFill>
                  <a:schemeClr val="tx1"/>
                </a:solidFill>
                <a:effectLst/>
                <a:latin typeface="+mn-lt"/>
                <a:ea typeface="+mn-ea"/>
                <a:cs typeface="+mn-cs"/>
              </a:rPr>
              <a:t>expertise</a:t>
            </a:r>
            <a:endParaRPr lang="en-US" kern="1200" dirty="0" smtClean="0">
              <a:solidFill>
                <a:schemeClr val="tx1"/>
              </a:solidFill>
              <a:effectLst/>
              <a:latin typeface="+mn-lt"/>
              <a:ea typeface="+mn-ea"/>
              <a:cs typeface="+mn-cs"/>
            </a:endParaRPr>
          </a:p>
          <a:p>
            <a:pPr marL="1085850" lvl="2" indent="-171450">
              <a:buFont typeface="Arial"/>
              <a:buChar char="•"/>
            </a:pPr>
            <a:r>
              <a:rPr lang="en-US" kern="1200" dirty="0" smtClean="0">
                <a:solidFill>
                  <a:schemeClr val="tx1"/>
                </a:solidFill>
                <a:effectLst/>
                <a:latin typeface="+mn-lt"/>
                <a:ea typeface="+mn-ea"/>
                <a:cs typeface="+mn-cs"/>
              </a:rPr>
              <a:t>High attention to details</a:t>
            </a:r>
          </a:p>
          <a:p>
            <a:pPr marL="1085850" lvl="2" indent="-171450">
              <a:buFont typeface="Arial"/>
              <a:buChar char="•"/>
            </a:pPr>
            <a:r>
              <a:rPr lang="en-US" kern="1200" dirty="0" smtClean="0">
                <a:solidFill>
                  <a:schemeClr val="tx1"/>
                </a:solidFill>
                <a:effectLst/>
                <a:latin typeface="+mn-lt"/>
                <a:ea typeface="+mn-ea"/>
                <a:cs typeface="+mn-cs"/>
              </a:rPr>
              <a:t>Good at planning or organizing</a:t>
            </a:r>
          </a:p>
          <a:p>
            <a:pPr marL="1085850" lvl="2" indent="-171450">
              <a:buFont typeface="Arial"/>
              <a:buChar char="•"/>
            </a:pPr>
            <a:r>
              <a:rPr lang="en-US" kern="1200" dirty="0" smtClean="0">
                <a:solidFill>
                  <a:schemeClr val="tx1"/>
                </a:solidFill>
                <a:effectLst/>
                <a:latin typeface="+mn-lt"/>
                <a:ea typeface="+mn-ea"/>
                <a:cs typeface="+mn-cs"/>
              </a:rPr>
              <a:t>Able to meet deadlines</a:t>
            </a:r>
            <a:endParaRPr lang="en-US"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FE126B6-EFDC-5F49-AC92-C9EF7E7A332D}" type="slidenum">
              <a:rPr lang="en-US" smtClean="0"/>
              <a:t>4</a:t>
            </a:fld>
            <a:endParaRPr lang="en-US"/>
          </a:p>
        </p:txBody>
      </p:sp>
    </p:spTree>
    <p:extLst>
      <p:ext uri="{BB962C8B-B14F-4D97-AF65-F5344CB8AC3E}">
        <p14:creationId xmlns:p14="http://schemas.microsoft.com/office/powerpoint/2010/main" val="33327946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400" b="1" kern="1200" dirty="0" smtClean="0">
                <a:solidFill>
                  <a:schemeClr val="tx1"/>
                </a:solidFill>
                <a:effectLst/>
                <a:latin typeface="+mn-lt"/>
                <a:ea typeface="+mn-ea"/>
                <a:cs typeface="+mn-cs"/>
              </a:rPr>
              <a:t>Icebreakers</a:t>
            </a:r>
          </a:p>
          <a:p>
            <a:pPr marL="171450" lvl="0" indent="-171450">
              <a:buFont typeface="Arial"/>
              <a:buChar char="•"/>
            </a:pPr>
            <a:r>
              <a:rPr lang="en-US" sz="1200" kern="1200" dirty="0" smtClean="0">
                <a:solidFill>
                  <a:schemeClr val="tx1"/>
                </a:solidFill>
                <a:effectLst/>
                <a:latin typeface="+mn-lt"/>
                <a:ea typeface="+mn-ea"/>
                <a:cs typeface="+mn-cs"/>
              </a:rPr>
              <a:t>Round-robin styles of introductions may put the introvert on the spot.  They may be reluctant to share personal info or be the focus of attention.  Instead, consider asking team members to share team-related information (what their role is on the team for veteran members; what they might be interested in doing on the team for rookie members</a:t>
            </a:r>
            <a:r>
              <a:rPr lang="en-US" sz="1200" kern="1200" dirty="0" smtClean="0">
                <a:solidFill>
                  <a:schemeClr val="tx1"/>
                </a:solidFill>
                <a:effectLst/>
                <a:latin typeface="+mn-lt"/>
                <a:ea typeface="+mn-ea"/>
                <a:cs typeface="+mn-cs"/>
              </a:rPr>
              <a:t>)</a:t>
            </a:r>
            <a:r>
              <a:rPr lang="en-US" dirty="0" smtClean="0"/>
              <a:t>.  K</a:t>
            </a:r>
            <a:r>
              <a:rPr lang="en-US" sz="1200" kern="1200" dirty="0" smtClean="0">
                <a:solidFill>
                  <a:schemeClr val="tx1"/>
                </a:solidFill>
                <a:effectLst/>
                <a:latin typeface="+mn-lt"/>
                <a:ea typeface="+mn-ea"/>
                <a:cs typeface="+mn-cs"/>
              </a:rPr>
              <a:t>eep </a:t>
            </a:r>
            <a:r>
              <a:rPr lang="en-US" sz="1200" kern="1200" dirty="0" smtClean="0">
                <a:solidFill>
                  <a:schemeClr val="tx1"/>
                </a:solidFill>
                <a:effectLst/>
                <a:latin typeface="+mn-lt"/>
                <a:ea typeface="+mn-ea"/>
                <a:cs typeface="+mn-cs"/>
              </a:rPr>
              <a:t>responses to 30 seconds or less to take focus off of each person.</a:t>
            </a:r>
          </a:p>
          <a:p>
            <a:pPr marL="171450" lvl="0" indent="-171450">
              <a:buFont typeface="Arial"/>
              <a:buChar char="•"/>
            </a:pPr>
            <a:r>
              <a:rPr lang="en-US" sz="1200" kern="1200" dirty="0" smtClean="0">
                <a:solidFill>
                  <a:schemeClr val="tx1"/>
                </a:solidFill>
                <a:effectLst/>
                <a:latin typeface="+mn-lt"/>
                <a:ea typeface="+mn-ea"/>
                <a:cs typeface="+mn-cs"/>
              </a:rPr>
              <a:t>Introverts don’t like nametags because it focuses attention to them; they may wish to remain anonymous.  Extroverts are usually out there meeting everyone anyway!  </a:t>
            </a:r>
          </a:p>
          <a:p>
            <a:pPr marL="171450" indent="-171450">
              <a:buFont typeface="Arial"/>
              <a:buChar char="•"/>
            </a:pPr>
            <a:r>
              <a:rPr lang="en-US" sz="1200" kern="1200" dirty="0" smtClean="0">
                <a:solidFill>
                  <a:schemeClr val="tx1"/>
                </a:solidFill>
                <a:effectLst/>
                <a:latin typeface="+mn-lt"/>
                <a:ea typeface="+mn-ea"/>
                <a:cs typeface="+mn-cs"/>
              </a:rPr>
              <a:t>Announce that you’re going to hold an Icebreaker/Teambuilding meeting in advance.</a:t>
            </a:r>
            <a:r>
              <a:rPr lang="en-US" sz="1200" kern="1200" baseline="0" dirty="0" smtClean="0">
                <a:solidFill>
                  <a:schemeClr val="tx1"/>
                </a:solidFill>
                <a:effectLst/>
                <a:latin typeface="+mn-lt"/>
                <a:ea typeface="+mn-ea"/>
                <a:cs typeface="+mn-cs"/>
              </a:rPr>
              <a:t>  E</a:t>
            </a:r>
            <a:r>
              <a:rPr lang="en-US" sz="1200" kern="1200" dirty="0" smtClean="0">
                <a:solidFill>
                  <a:schemeClr val="tx1"/>
                </a:solidFill>
                <a:effectLst/>
                <a:latin typeface="+mn-lt"/>
                <a:ea typeface="+mn-ea"/>
                <a:cs typeface="+mn-cs"/>
              </a:rPr>
              <a:t>ncourage people to write down or think about one or two things you'd like other people on the team to know about you.  The</a:t>
            </a:r>
            <a:r>
              <a:rPr lang="en-US" sz="1200" kern="1200" baseline="0" dirty="0" smtClean="0">
                <a:solidFill>
                  <a:schemeClr val="tx1"/>
                </a:solidFill>
                <a:effectLst/>
                <a:latin typeface="+mn-lt"/>
                <a:ea typeface="+mn-ea"/>
                <a:cs typeface="+mn-cs"/>
              </a:rPr>
              <a:t> team leader can gather these and </a:t>
            </a:r>
            <a:r>
              <a:rPr lang="en-US" sz="1200" kern="1200" dirty="0" smtClean="0">
                <a:solidFill>
                  <a:schemeClr val="tx1"/>
                </a:solidFill>
                <a:effectLst/>
                <a:latin typeface="+mn-lt"/>
                <a:ea typeface="+mn-ea"/>
                <a:cs typeface="+mn-cs"/>
              </a:rPr>
              <a:t>read aloud or give option to announce yourself.</a:t>
            </a:r>
          </a:p>
          <a:p>
            <a:pPr marL="171450" indent="-171450">
              <a:buFont typeface="Arial"/>
              <a:buChar char="•"/>
            </a:pPr>
            <a:r>
              <a:rPr lang="en-US" sz="1200" kern="1200" dirty="0" smtClean="0">
                <a:solidFill>
                  <a:schemeClr val="tx1"/>
                </a:solidFill>
                <a:effectLst/>
                <a:latin typeface="+mn-lt"/>
                <a:ea typeface="+mn-ea"/>
                <a:cs typeface="+mn-cs"/>
              </a:rPr>
              <a:t>Alternately have team members interview each other (working one on one) to learn these facts and relay them to the team. </a:t>
            </a:r>
            <a:r>
              <a:rPr lang="en-US" sz="1200" kern="1200" dirty="0" smtClean="0">
                <a:solidFill>
                  <a:schemeClr val="tx1"/>
                </a:solidFill>
                <a:effectLst/>
                <a:latin typeface="+mn-lt"/>
                <a:ea typeface="+mn-ea"/>
                <a:cs typeface="+mn-cs"/>
              </a:rPr>
              <a:t>If time permits, suggest </a:t>
            </a:r>
            <a:r>
              <a:rPr lang="en-US" sz="1200" kern="1200" dirty="0" smtClean="0">
                <a:solidFill>
                  <a:schemeClr val="tx1"/>
                </a:solidFill>
                <a:effectLst/>
                <a:latin typeface="+mn-lt"/>
                <a:ea typeface="+mn-ea"/>
                <a:cs typeface="+mn-cs"/>
              </a:rPr>
              <a:t>they can pair up with </a:t>
            </a:r>
            <a:r>
              <a:rPr lang="en-US" dirty="0" smtClean="0"/>
              <a:t>additional people</a:t>
            </a:r>
            <a:r>
              <a:rPr lang="en-US" sz="1200"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pleasing</a:t>
            </a:r>
            <a:r>
              <a:rPr lang="en-US" sz="1200" kern="1200" baseline="0" dirty="0" smtClean="0">
                <a:solidFill>
                  <a:schemeClr val="tx1"/>
                </a:solidFill>
                <a:effectLst/>
                <a:latin typeface="+mn-lt"/>
                <a:ea typeface="+mn-ea"/>
                <a:cs typeface="+mn-cs"/>
              </a:rPr>
              <a:t> the </a:t>
            </a:r>
            <a:r>
              <a:rPr lang="en-US" sz="1200" kern="1200" baseline="0" dirty="0" smtClean="0">
                <a:solidFill>
                  <a:schemeClr val="tx1"/>
                </a:solidFill>
                <a:effectLst/>
                <a:latin typeface="+mn-lt"/>
                <a:ea typeface="+mn-ea"/>
                <a:cs typeface="+mn-cs"/>
              </a:rPr>
              <a:t>extroverts.</a:t>
            </a:r>
            <a:endParaRPr lang="en-US" sz="1200" kern="1200" dirty="0" smtClean="0">
              <a:solidFill>
                <a:schemeClr val="tx1"/>
              </a:solidFill>
              <a:effectLst/>
              <a:latin typeface="+mn-lt"/>
              <a:ea typeface="+mn-ea"/>
              <a:cs typeface="+mn-cs"/>
            </a:endParaRPr>
          </a:p>
          <a:p>
            <a:pPr lvl="1"/>
            <a:endParaRPr lang="en-US" sz="18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FE126B6-EFDC-5F49-AC92-C9EF7E7A332D}" type="slidenum">
              <a:rPr lang="en-US" smtClean="0"/>
              <a:t>5</a:t>
            </a:fld>
            <a:endParaRPr lang="en-US"/>
          </a:p>
        </p:txBody>
      </p:sp>
    </p:spTree>
    <p:extLst>
      <p:ext uri="{BB962C8B-B14F-4D97-AF65-F5344CB8AC3E}">
        <p14:creationId xmlns:p14="http://schemas.microsoft.com/office/powerpoint/2010/main" val="5676706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endParaRPr lang="en-US" b="1" dirty="0" smtClean="0">
              <a:latin typeface="Calibri" charset="0"/>
            </a:endParaRPr>
          </a:p>
          <a:p>
            <a:r>
              <a:rPr lang="en-US" sz="1400" b="1" dirty="0" smtClean="0"/>
              <a:t>Brainstorming</a:t>
            </a:r>
          </a:p>
          <a:p>
            <a:pPr marL="628650" lvl="1" indent="-171450">
              <a:buFont typeface="Arial"/>
              <a:buChar char="•"/>
            </a:pPr>
            <a:r>
              <a:rPr lang="en-US" sz="1200" kern="1200" dirty="0" smtClean="0">
                <a:solidFill>
                  <a:schemeClr val="tx1"/>
                </a:solidFill>
                <a:effectLst/>
                <a:latin typeface="+mn-lt"/>
                <a:ea typeface="+mn-ea"/>
                <a:cs typeface="+mn-cs"/>
              </a:rPr>
              <a:t>While group brainstorming activities such as we use post-kickoff are great for extraverts, the introvert may appreciate time to absorb it all, read the game manual, think about strategies before communicating them to the team.  You may wish to spend the rest of Kickoff Saturday doing kit inventory, and get together the next day for brainstorming.</a:t>
            </a:r>
          </a:p>
          <a:p>
            <a:pPr marL="628650" lvl="1" indent="-171450">
              <a:buFont typeface="Arial"/>
              <a:buChar char="•"/>
            </a:pPr>
            <a:r>
              <a:rPr lang="en-US" sz="1200" kern="1200" dirty="0" smtClean="0">
                <a:solidFill>
                  <a:schemeClr val="tx1"/>
                </a:solidFill>
                <a:effectLst/>
                <a:latin typeface="+mn-lt"/>
                <a:ea typeface="+mn-ea"/>
                <a:cs typeface="+mn-cs"/>
              </a:rPr>
              <a:t>Consider</a:t>
            </a:r>
            <a:r>
              <a:rPr lang="en-US" sz="1200" kern="1200" baseline="0" dirty="0" smtClean="0">
                <a:solidFill>
                  <a:schemeClr val="tx1"/>
                </a:solidFill>
                <a:effectLst/>
                <a:latin typeface="+mn-lt"/>
                <a:ea typeface="+mn-ea"/>
                <a:cs typeface="+mn-cs"/>
              </a:rPr>
              <a:t> breaking into small groups to discuss different parts of the game challenge – defensive and offensive strategies, different ways to score.  What kinds of robot designs would be needed by each?</a:t>
            </a:r>
          </a:p>
          <a:p>
            <a:pPr marL="628650" lvl="1" indent="-171450">
              <a:buFont typeface="Arial"/>
              <a:buChar char="•"/>
            </a:pPr>
            <a:r>
              <a:rPr lang="en-US" sz="1200" kern="1200" baseline="0" dirty="0" smtClean="0">
                <a:solidFill>
                  <a:schemeClr val="tx1"/>
                </a:solidFill>
                <a:effectLst/>
                <a:latin typeface="+mn-lt"/>
                <a:ea typeface="+mn-ea"/>
                <a:cs typeface="+mn-cs"/>
              </a:rPr>
              <a:t>Assign robot design brainstorming tasks to pairs – if we decided to be a defensive robot, what would the robot need to do?  If we want to climb </a:t>
            </a:r>
            <a:r>
              <a:rPr lang="en-US" sz="1200" kern="1200" baseline="0" dirty="0" smtClean="0">
                <a:solidFill>
                  <a:schemeClr val="tx1"/>
                </a:solidFill>
                <a:effectLst/>
                <a:latin typeface="+mn-lt"/>
                <a:ea typeface="+mn-ea"/>
                <a:cs typeface="+mn-cs"/>
              </a:rPr>
              <a:t>the </a:t>
            </a:r>
            <a:r>
              <a:rPr lang="en-US" sz="1200" kern="1200" baseline="0" dirty="0" smtClean="0">
                <a:solidFill>
                  <a:schemeClr val="tx1"/>
                </a:solidFill>
                <a:effectLst/>
                <a:latin typeface="+mn-lt"/>
                <a:ea typeface="+mn-ea"/>
                <a:cs typeface="+mn-cs"/>
              </a:rPr>
              <a:t>pyramid, what would the robot need?  If we want to shoot discs, what would the shooter look like?</a:t>
            </a:r>
            <a:endParaRPr lang="en-US" sz="18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FE126B6-EFDC-5F49-AC92-C9EF7E7A332D}" type="slidenum">
              <a:rPr lang="en-US" smtClean="0"/>
              <a:t>6</a:t>
            </a:fld>
            <a:endParaRPr lang="en-US"/>
          </a:p>
        </p:txBody>
      </p:sp>
    </p:spTree>
    <p:extLst>
      <p:ext uri="{BB962C8B-B14F-4D97-AF65-F5344CB8AC3E}">
        <p14:creationId xmlns:p14="http://schemas.microsoft.com/office/powerpoint/2010/main" val="11623482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b="1" kern="1200" dirty="0" smtClean="0">
                <a:solidFill>
                  <a:schemeClr val="tx1"/>
                </a:solidFill>
                <a:effectLst/>
              </a:rPr>
              <a:t>Teambuilding</a:t>
            </a:r>
            <a:endParaRPr lang="en-US" sz="1400" b="1" kern="1200" dirty="0" smtClean="0">
              <a:solidFill>
                <a:schemeClr val="tx1"/>
              </a:solidFill>
              <a:effectLst/>
            </a:endParaRPr>
          </a:p>
          <a:p>
            <a:pPr marL="171450" marR="0" lvl="1" indent="-171450" algn="l" defTabSz="457200" rtl="0" eaLnBrk="1" fontAlgn="auto" latinLnBrk="0" hangingPunct="1">
              <a:lnSpc>
                <a:spcPct val="100000"/>
              </a:lnSpc>
              <a:spcBef>
                <a:spcPts val="0"/>
              </a:spcBef>
              <a:spcAft>
                <a:spcPts val="0"/>
              </a:spcAft>
              <a:buClrTx/>
              <a:buSzTx/>
              <a:buFont typeface="Arial"/>
              <a:buChar char="•"/>
              <a:tabLst/>
              <a:defRPr/>
            </a:pPr>
            <a:r>
              <a:rPr lang="en-US" kern="1200" dirty="0" smtClean="0">
                <a:solidFill>
                  <a:schemeClr val="tx1"/>
                </a:solidFill>
                <a:effectLst/>
                <a:latin typeface="+mn-lt"/>
                <a:ea typeface="+mn-ea"/>
                <a:cs typeface="+mn-cs"/>
              </a:rPr>
              <a:t>Be aware of the US culture which encourages</a:t>
            </a:r>
            <a:r>
              <a:rPr lang="en-US" kern="1200" baseline="0" dirty="0" smtClean="0">
                <a:solidFill>
                  <a:schemeClr val="tx1"/>
                </a:solidFill>
                <a:effectLst/>
                <a:latin typeface="+mn-lt"/>
                <a:ea typeface="+mn-ea"/>
                <a:cs typeface="+mn-cs"/>
              </a:rPr>
              <a:t> “Groupthink” – working together as a team does not necessarily promote innovation.  There is value to independent research and study.  Just make sure that we are sharing those results with the main group. </a:t>
            </a:r>
          </a:p>
          <a:p>
            <a:pPr marL="171450" marR="0" lvl="1" indent="-171450" algn="l" defTabSz="457200" rtl="0" eaLnBrk="1" fontAlgn="auto" latinLnBrk="0" hangingPunct="1">
              <a:lnSpc>
                <a:spcPct val="100000"/>
              </a:lnSpc>
              <a:spcBef>
                <a:spcPts val="0"/>
              </a:spcBef>
              <a:spcAft>
                <a:spcPts val="0"/>
              </a:spcAft>
              <a:buClrTx/>
              <a:buSzTx/>
              <a:buFont typeface="Arial"/>
              <a:buChar char="•"/>
              <a:tabLst/>
              <a:defRPr/>
            </a:pPr>
            <a:r>
              <a:rPr lang="en-US" kern="1200" dirty="0" smtClean="0">
                <a:solidFill>
                  <a:schemeClr val="tx1"/>
                </a:solidFill>
                <a:effectLst/>
                <a:latin typeface="+mn-lt"/>
                <a:ea typeface="+mn-ea"/>
                <a:cs typeface="+mn-cs"/>
              </a:rPr>
              <a:t>The New Groupthink elevates teamwork above all else.  It insists that creativity and intellectual achievement come from a gregarious place.</a:t>
            </a:r>
            <a:endParaRPr lang="en-US" kern="1200" baseline="0" dirty="0" smtClean="0">
              <a:solidFill>
                <a:schemeClr val="tx1"/>
              </a:solidFill>
              <a:effectLst/>
              <a:latin typeface="+mn-lt"/>
              <a:ea typeface="+mn-ea"/>
              <a:cs typeface="+mn-cs"/>
            </a:endParaRPr>
          </a:p>
          <a:p>
            <a:pPr marL="171450" marR="0" lvl="1" indent="-171450" algn="l" defTabSz="457200" rtl="0" eaLnBrk="1" fontAlgn="auto" latinLnBrk="0" hangingPunct="1">
              <a:lnSpc>
                <a:spcPct val="100000"/>
              </a:lnSpc>
              <a:spcBef>
                <a:spcPts val="0"/>
              </a:spcBef>
              <a:spcAft>
                <a:spcPts val="0"/>
              </a:spcAft>
              <a:buClrTx/>
              <a:buSzTx/>
              <a:buFont typeface="Arial"/>
              <a:buChar char="•"/>
              <a:tabLst/>
              <a:defRPr/>
            </a:pPr>
            <a:r>
              <a:rPr lang="en-US" kern="1200" dirty="0" smtClean="0">
                <a:solidFill>
                  <a:schemeClr val="tx1"/>
                </a:solidFill>
                <a:effectLst/>
                <a:latin typeface="+mn-lt"/>
                <a:ea typeface="+mn-ea"/>
                <a:cs typeface="+mn-cs"/>
              </a:rPr>
              <a:t>Educate </a:t>
            </a:r>
            <a:r>
              <a:rPr lang="en-US" kern="1200" dirty="0" smtClean="0">
                <a:solidFill>
                  <a:schemeClr val="tx1"/>
                </a:solidFill>
                <a:effectLst/>
                <a:latin typeface="+mn-lt"/>
                <a:ea typeface="+mn-ea"/>
                <a:cs typeface="+mn-cs"/>
              </a:rPr>
              <a:t>the team </a:t>
            </a:r>
            <a:r>
              <a:rPr lang="en-US" kern="1200" dirty="0" smtClean="0">
                <a:solidFill>
                  <a:schemeClr val="tx1"/>
                </a:solidFill>
                <a:effectLst/>
                <a:latin typeface="+mn-lt"/>
                <a:ea typeface="+mn-ea"/>
                <a:cs typeface="+mn-cs"/>
              </a:rPr>
              <a:t>about personality styles – no “right or wrong” – just different preferences.  Do an Myers-Briggs Test if possible.  Or do </a:t>
            </a:r>
            <a:r>
              <a:rPr lang="en-US" kern="1200" dirty="0" smtClean="0">
                <a:solidFill>
                  <a:schemeClr val="tx1"/>
                </a:solidFill>
                <a:effectLst/>
                <a:latin typeface="+mn-lt"/>
                <a:ea typeface="+mn-ea"/>
                <a:cs typeface="+mn-cs"/>
              </a:rPr>
              <a:t>a continuum line teambuilding activity.</a:t>
            </a:r>
            <a:endParaRPr lang="en-US" kern="1200" dirty="0" smtClean="0">
              <a:solidFill>
                <a:schemeClr val="tx1"/>
              </a:solidFill>
              <a:effectLst/>
              <a:latin typeface="+mn-lt"/>
              <a:ea typeface="+mn-ea"/>
              <a:cs typeface="+mn-cs"/>
            </a:endParaRPr>
          </a:p>
          <a:p>
            <a:pPr marL="171450" marR="0" lvl="1" indent="-171450" algn="l" defTabSz="457200" rtl="0" eaLnBrk="1" fontAlgn="auto" latinLnBrk="0" hangingPunct="1">
              <a:lnSpc>
                <a:spcPct val="100000"/>
              </a:lnSpc>
              <a:spcBef>
                <a:spcPts val="0"/>
              </a:spcBef>
              <a:spcAft>
                <a:spcPts val="0"/>
              </a:spcAft>
              <a:buClrTx/>
              <a:buSzTx/>
              <a:buFont typeface="Arial"/>
              <a:buChar char="•"/>
              <a:tabLst/>
              <a:defRPr/>
            </a:pPr>
            <a:r>
              <a:rPr lang="en-US" kern="1200" dirty="0" smtClean="0">
                <a:solidFill>
                  <a:schemeClr val="tx1"/>
                </a:solidFill>
                <a:effectLst/>
                <a:latin typeface="+mn-lt"/>
                <a:ea typeface="+mn-ea"/>
                <a:cs typeface="+mn-cs"/>
              </a:rPr>
              <a:t>Mix </a:t>
            </a:r>
            <a:r>
              <a:rPr lang="en-US" kern="1200" dirty="0" smtClean="0">
                <a:solidFill>
                  <a:schemeClr val="tx1"/>
                </a:solidFill>
                <a:effectLst/>
                <a:latin typeface="+mn-lt"/>
                <a:ea typeface="+mn-ea"/>
                <a:cs typeface="+mn-cs"/>
              </a:rPr>
              <a:t>group </a:t>
            </a:r>
            <a:r>
              <a:rPr lang="en-US" kern="1200" dirty="0" smtClean="0">
                <a:solidFill>
                  <a:schemeClr val="tx1"/>
                </a:solidFill>
                <a:effectLst/>
                <a:latin typeface="+mn-lt"/>
                <a:ea typeface="+mn-ea"/>
                <a:cs typeface="+mn-cs"/>
              </a:rPr>
              <a:t>social teambuilding activities with small group (pairs)</a:t>
            </a:r>
            <a:r>
              <a:rPr lang="en-US" kern="1200" baseline="0" dirty="0" smtClean="0">
                <a:solidFill>
                  <a:schemeClr val="tx1"/>
                </a:solidFill>
                <a:effectLst/>
                <a:latin typeface="+mn-lt"/>
                <a:ea typeface="+mn-ea"/>
                <a:cs typeface="+mn-cs"/>
              </a:rPr>
              <a:t> or independent activities</a:t>
            </a:r>
          </a:p>
          <a:p>
            <a:pPr marL="171450" marR="0" lvl="1" indent="-171450" algn="l" defTabSz="457200" rtl="0" eaLnBrk="1" fontAlgn="auto" latinLnBrk="0" hangingPunct="1">
              <a:lnSpc>
                <a:spcPct val="100000"/>
              </a:lnSpc>
              <a:spcBef>
                <a:spcPts val="0"/>
              </a:spcBef>
              <a:spcAft>
                <a:spcPts val="0"/>
              </a:spcAft>
              <a:buClrTx/>
              <a:buSzTx/>
              <a:buFont typeface="Arial"/>
              <a:buChar char="•"/>
              <a:tabLst/>
              <a:defRPr/>
            </a:pPr>
            <a:r>
              <a:rPr lang="en-US" kern="1200" baseline="0" dirty="0" smtClean="0">
                <a:solidFill>
                  <a:schemeClr val="tx1"/>
                </a:solidFill>
                <a:effectLst/>
                <a:latin typeface="+mn-lt"/>
                <a:ea typeface="+mn-ea"/>
                <a:cs typeface="+mn-cs"/>
              </a:rPr>
              <a:t>Split team into sub-teams.  Provide a teambuilding challenge which combines many mini-challenges.  Some are social, group, or physical activities.  Others are focused, puzzles, brainteasers.  This will appeal to both the extroverts and introverts in each sub-team.</a:t>
            </a:r>
            <a:endParaRPr lang="en-US" kern="1200" dirty="0" smtClean="0">
              <a:solidFill>
                <a:schemeClr val="tx1"/>
              </a:solidFill>
              <a:effectLst/>
              <a:latin typeface="+mn-lt"/>
              <a:ea typeface="+mn-ea"/>
              <a:cs typeface="+mn-cs"/>
            </a:endParaRPr>
          </a:p>
          <a:p>
            <a:pPr marL="171450" marR="0" lvl="1" indent="-171450" algn="l" defTabSz="457200" rtl="0" eaLnBrk="1" fontAlgn="auto" latinLnBrk="0" hangingPunct="1">
              <a:lnSpc>
                <a:spcPct val="100000"/>
              </a:lnSpc>
              <a:spcBef>
                <a:spcPts val="0"/>
              </a:spcBef>
              <a:spcAft>
                <a:spcPts val="0"/>
              </a:spcAft>
              <a:buClrTx/>
              <a:buSzTx/>
              <a:buFont typeface="Arial"/>
              <a:buChar char="•"/>
              <a:tabLst/>
              <a:defRPr/>
            </a:pPr>
            <a:endParaRPr lang="en-US" kern="1200" baseline="0" dirty="0" smtClean="0">
              <a:solidFill>
                <a:schemeClr val="tx1"/>
              </a:solidFill>
              <a:effectLst/>
              <a:latin typeface="+mn-lt"/>
              <a:ea typeface="+mn-ea"/>
              <a:cs typeface="+mn-cs"/>
            </a:endParaRPr>
          </a:p>
          <a:p>
            <a:pPr marL="171450" marR="0" lvl="1" indent="-171450" algn="l" defTabSz="457200" rtl="0" eaLnBrk="1" fontAlgn="auto" latinLnBrk="0" hangingPunct="1">
              <a:lnSpc>
                <a:spcPct val="100000"/>
              </a:lnSpc>
              <a:spcBef>
                <a:spcPts val="0"/>
              </a:spcBef>
              <a:spcAft>
                <a:spcPts val="0"/>
              </a:spcAft>
              <a:buClrTx/>
              <a:buSzTx/>
              <a:buFont typeface="Arial"/>
              <a:buChar char="•"/>
              <a:tabLst/>
              <a:defRPr/>
            </a:pPr>
            <a:endParaRPr lang="en-US" kern="1200" baseline="0" dirty="0" smtClean="0">
              <a:solidFill>
                <a:schemeClr val="tx1"/>
              </a:solidFill>
              <a:effectLst/>
              <a:latin typeface="+mn-lt"/>
              <a:ea typeface="+mn-ea"/>
              <a:cs typeface="+mn-cs"/>
            </a:endParaRPr>
          </a:p>
          <a:p>
            <a:pPr marL="0" marR="0" lvl="1" indent="0" algn="l" defTabSz="457200" rtl="0" eaLnBrk="1" fontAlgn="auto" latinLnBrk="0" hangingPunct="1">
              <a:lnSpc>
                <a:spcPct val="100000"/>
              </a:lnSpc>
              <a:spcBef>
                <a:spcPts val="0"/>
              </a:spcBef>
              <a:spcAft>
                <a:spcPts val="0"/>
              </a:spcAft>
              <a:buClrTx/>
              <a:buSzTx/>
              <a:buFontTx/>
              <a:buNone/>
              <a:tabLst/>
              <a:defRPr/>
            </a:pPr>
            <a:endParaRPr lang="en-US" kern="1200" dirty="0" smtClean="0">
              <a:solidFill>
                <a:schemeClr val="tx1"/>
              </a:solidFill>
              <a:effectLst/>
              <a:latin typeface="+mn-lt"/>
              <a:ea typeface="+mn-ea"/>
              <a:cs typeface="+mn-cs"/>
            </a:endParaRPr>
          </a:p>
          <a:p>
            <a:endParaRPr lang="en-US"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FE126B6-EFDC-5F49-AC92-C9EF7E7A332D}" type="slidenum">
              <a:rPr lang="en-US" smtClean="0"/>
              <a:t>7</a:t>
            </a:fld>
            <a:endParaRPr lang="en-US"/>
          </a:p>
        </p:txBody>
      </p:sp>
    </p:spTree>
    <p:extLst>
      <p:ext uri="{BB962C8B-B14F-4D97-AF65-F5344CB8AC3E}">
        <p14:creationId xmlns:p14="http://schemas.microsoft.com/office/powerpoint/2010/main" val="11623482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US" sz="1400" b="1" dirty="0" smtClean="0">
                <a:latin typeface="Calibri" charset="0"/>
              </a:rPr>
              <a:t>Training</a:t>
            </a:r>
          </a:p>
          <a:p>
            <a:pPr marL="171450" indent="-171450" eaLnBrk="1" hangingPunct="1">
              <a:spcBef>
                <a:spcPct val="0"/>
              </a:spcBef>
              <a:buFont typeface="Arial"/>
              <a:buChar char="•"/>
            </a:pPr>
            <a:r>
              <a:rPr lang="en-US" sz="1200" dirty="0" smtClean="0">
                <a:cs typeface="Britannic Bold"/>
              </a:rPr>
              <a:t>When creating training sessions for your team, allow for both hands-on, collaborative learning for your extroverts, and online, or one-on-one training for your introverts</a:t>
            </a:r>
          </a:p>
          <a:p>
            <a:pPr marL="171450" indent="-171450" eaLnBrk="1" hangingPunct="1">
              <a:spcBef>
                <a:spcPct val="0"/>
              </a:spcBef>
              <a:buFont typeface="Arial"/>
              <a:buChar char="•"/>
            </a:pPr>
            <a:endParaRPr lang="en-US" sz="1200" dirty="0" smtClean="0">
              <a:cs typeface="Britannic Bold"/>
            </a:endParaRPr>
          </a:p>
          <a:p>
            <a:pPr marL="171450" indent="-171450" eaLnBrk="1" hangingPunct="1">
              <a:spcBef>
                <a:spcPct val="0"/>
              </a:spcBef>
              <a:buFont typeface="Arial"/>
              <a:buChar char="•"/>
            </a:pPr>
            <a:r>
              <a:rPr lang="en-US" sz="1200" dirty="0" smtClean="0">
                <a:cs typeface="Britannic Bold"/>
              </a:rPr>
              <a:t>Offer written questions as a review of the</a:t>
            </a:r>
            <a:r>
              <a:rPr lang="en-US" sz="1200" baseline="0" dirty="0" smtClean="0">
                <a:cs typeface="Britannic Bold"/>
              </a:rPr>
              <a:t> training.  Introverts will reflect on what they have learned.  Then go over answers at the next meeting, which will make extroverts happy!</a:t>
            </a:r>
          </a:p>
          <a:p>
            <a:pPr marL="171450" indent="-171450" eaLnBrk="1" hangingPunct="1">
              <a:spcBef>
                <a:spcPct val="0"/>
              </a:spcBef>
              <a:buFont typeface="Arial"/>
              <a:buChar char="•"/>
            </a:pPr>
            <a:endParaRPr lang="en-US" sz="1200" baseline="0" dirty="0" smtClean="0">
              <a:cs typeface="Britannic Bold"/>
            </a:endParaRPr>
          </a:p>
          <a:p>
            <a:pPr marL="171450" indent="-171450" eaLnBrk="1" hangingPunct="1">
              <a:spcBef>
                <a:spcPct val="0"/>
              </a:spcBef>
              <a:buFont typeface="Arial"/>
              <a:buChar char="•"/>
            </a:pPr>
            <a:r>
              <a:rPr lang="en-US" sz="1200" baseline="0" dirty="0" smtClean="0">
                <a:cs typeface="Britannic Bold"/>
              </a:rPr>
              <a:t>Present one idea or project at a time, or multiple ideas followed up in writing.  Your introverts will be processing the first one as you may be announcing the second or third ones, and may not be able to keep up.</a:t>
            </a:r>
            <a:endParaRPr lang="en-US" sz="1200" dirty="0" smtClean="0">
              <a:cs typeface="Britannic Bold"/>
            </a:endParaRPr>
          </a:p>
          <a:p>
            <a:pPr marL="171450" indent="-171450" eaLnBrk="1" hangingPunct="1">
              <a:spcBef>
                <a:spcPct val="0"/>
              </a:spcBef>
              <a:buFont typeface="Arial"/>
              <a:buChar char="•"/>
            </a:pPr>
            <a:endParaRPr lang="en-US" sz="1200" b="1" kern="1200" dirty="0" smtClean="0">
              <a:solidFill>
                <a:schemeClr val="tx1"/>
              </a:solidFill>
              <a:effectLst/>
            </a:endParaRPr>
          </a:p>
          <a:p>
            <a:pPr marL="171450" marR="0" lvl="1" indent="-171450" algn="l" defTabSz="457200" rtl="0" eaLnBrk="1" fontAlgn="auto" latinLnBrk="0" hangingPunct="1">
              <a:lnSpc>
                <a:spcPct val="100000"/>
              </a:lnSpc>
              <a:spcBef>
                <a:spcPts val="0"/>
              </a:spcBef>
              <a:spcAft>
                <a:spcPts val="0"/>
              </a:spcAft>
              <a:buClrTx/>
              <a:buSzTx/>
              <a:buFont typeface="Arial"/>
              <a:buChar char="•"/>
              <a:tabLst/>
              <a:defRPr/>
            </a:pPr>
            <a:endParaRPr lang="en-US" sz="1200" kern="1200" baseline="0" dirty="0" smtClean="0">
              <a:solidFill>
                <a:schemeClr val="tx1"/>
              </a:solidFill>
              <a:effectLst/>
            </a:endParaRPr>
          </a:p>
          <a:p>
            <a:pPr marL="171450" marR="0" lvl="1" indent="-171450" algn="l" defTabSz="457200" rtl="0" eaLnBrk="1" fontAlgn="auto" latinLnBrk="0" hangingPunct="1">
              <a:lnSpc>
                <a:spcPct val="100000"/>
              </a:lnSpc>
              <a:spcBef>
                <a:spcPts val="0"/>
              </a:spcBef>
              <a:spcAft>
                <a:spcPts val="0"/>
              </a:spcAft>
              <a:buClrTx/>
              <a:buSzTx/>
              <a:buFont typeface="Arial"/>
              <a:buChar char="•"/>
              <a:tabLst/>
              <a:defRPr/>
            </a:pPr>
            <a:endParaRPr lang="en-US" sz="1200" kern="1200" baseline="0" dirty="0" smtClean="0">
              <a:solidFill>
                <a:schemeClr val="tx1"/>
              </a:solidFill>
              <a:effectLst/>
            </a:endParaRPr>
          </a:p>
          <a:p>
            <a:pPr marL="0" marR="0" lvl="1"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endParaRPr>
          </a:p>
          <a:p>
            <a:endParaRPr lang="en-US" sz="1200" kern="1200" dirty="0" smtClean="0">
              <a:solidFill>
                <a:schemeClr val="tx1"/>
              </a:solidFill>
              <a:effectLst/>
            </a:endParaRPr>
          </a:p>
        </p:txBody>
      </p:sp>
      <p:sp>
        <p:nvSpPr>
          <p:cNvPr id="4" name="Slide Number Placeholder 3"/>
          <p:cNvSpPr>
            <a:spLocks noGrp="1"/>
          </p:cNvSpPr>
          <p:nvPr>
            <p:ph type="sldNum" sz="quarter" idx="10"/>
          </p:nvPr>
        </p:nvSpPr>
        <p:spPr/>
        <p:txBody>
          <a:bodyPr/>
          <a:lstStyle/>
          <a:p>
            <a:fld id="{5FE126B6-EFDC-5F49-AC92-C9EF7E7A332D}" type="slidenum">
              <a:rPr lang="en-US" smtClean="0"/>
              <a:t>8</a:t>
            </a:fld>
            <a:endParaRPr lang="en-US"/>
          </a:p>
        </p:txBody>
      </p:sp>
    </p:spTree>
    <p:extLst>
      <p:ext uri="{BB962C8B-B14F-4D97-AF65-F5344CB8AC3E}">
        <p14:creationId xmlns:p14="http://schemas.microsoft.com/office/powerpoint/2010/main" val="11623482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b="1" dirty="0" smtClean="0"/>
              <a:t>Meetings</a:t>
            </a:r>
            <a:endParaRPr lang="en-US" sz="1400" b="1" dirty="0" smtClean="0"/>
          </a:p>
          <a:p>
            <a:pPr marL="628650" lvl="1" indent="-171450">
              <a:buFont typeface="Arial"/>
              <a:buChar char="•"/>
            </a:pPr>
            <a:r>
              <a:rPr lang="en-US" sz="1200" kern="1200" dirty="0" smtClean="0">
                <a:solidFill>
                  <a:schemeClr val="tx1"/>
                </a:solidFill>
                <a:effectLst/>
                <a:latin typeface="+mn-lt"/>
                <a:ea typeface="+mn-ea"/>
                <a:cs typeface="+mn-cs"/>
              </a:rPr>
              <a:t>Whenever possible, present an agenda in advance of a meeting to allow introverts time to think the problem over and come up with potential solutions, suggestions, ideas on their own.  </a:t>
            </a:r>
          </a:p>
          <a:p>
            <a:pPr marL="628650" lvl="1" indent="-171450">
              <a:buFont typeface="Arial"/>
              <a:buChar char="•"/>
            </a:pPr>
            <a:r>
              <a:rPr lang="en-US" sz="1200" kern="1200" dirty="0" smtClean="0">
                <a:solidFill>
                  <a:schemeClr val="tx1"/>
                </a:solidFill>
                <a:effectLst/>
                <a:latin typeface="+mn-lt"/>
                <a:ea typeface="+mn-ea"/>
                <a:cs typeface="+mn-cs"/>
              </a:rPr>
              <a:t>Establish meeting ground rules</a:t>
            </a:r>
            <a:r>
              <a:rPr lang="en-US" sz="1200" kern="1200" baseline="0" dirty="0" smtClean="0">
                <a:solidFill>
                  <a:schemeClr val="tx1"/>
                </a:solidFill>
                <a:effectLst/>
                <a:latin typeface="+mn-lt"/>
                <a:ea typeface="+mn-ea"/>
                <a:cs typeface="+mn-cs"/>
              </a:rPr>
              <a:t> – no interruptions, respect each other’s </a:t>
            </a:r>
            <a:r>
              <a:rPr lang="en-US" sz="1200" kern="1200" baseline="0" dirty="0" smtClean="0">
                <a:solidFill>
                  <a:schemeClr val="tx1"/>
                </a:solidFill>
                <a:effectLst/>
                <a:latin typeface="+mn-lt"/>
                <a:ea typeface="+mn-ea"/>
                <a:cs typeface="+mn-cs"/>
              </a:rPr>
              <a:t>thoughts. </a:t>
            </a:r>
            <a:endParaRPr lang="en-US" sz="1200" kern="1200" baseline="0" dirty="0" smtClean="0">
              <a:solidFill>
                <a:schemeClr val="tx1"/>
              </a:solidFill>
              <a:effectLst/>
              <a:latin typeface="+mn-lt"/>
              <a:ea typeface="+mn-ea"/>
              <a:cs typeface="+mn-cs"/>
            </a:endParaRPr>
          </a:p>
          <a:p>
            <a:pPr marL="628650" lvl="1" indent="-171450">
              <a:buFont typeface="Arial"/>
              <a:buChar char="•"/>
            </a:pPr>
            <a:r>
              <a:rPr lang="en-US" sz="1200" kern="1200" dirty="0" smtClean="0">
                <a:solidFill>
                  <a:schemeClr val="tx1"/>
                </a:solidFill>
                <a:effectLst/>
                <a:latin typeface="+mn-lt"/>
                <a:ea typeface="+mn-ea"/>
                <a:cs typeface="+mn-cs"/>
              </a:rPr>
              <a:t>Consider having a “public comment” period after a meeting before a final decision is made.  Allow us to share our ideas in writing after a meeting.</a:t>
            </a:r>
            <a:endParaRPr lang="en-US" sz="1800" kern="1200" dirty="0" smtClean="0">
              <a:solidFill>
                <a:schemeClr val="tx1"/>
              </a:solidFill>
              <a:effectLst/>
              <a:latin typeface="+mn-lt"/>
              <a:ea typeface="+mn-ea"/>
              <a:cs typeface="+mn-cs"/>
            </a:endParaRPr>
          </a:p>
          <a:p>
            <a:pPr marL="628650" lvl="1" indent="-171450">
              <a:buFont typeface="Arial"/>
              <a:buChar char="•"/>
            </a:pPr>
            <a:r>
              <a:rPr lang="en-US" sz="1200" kern="1200" dirty="0" smtClean="0">
                <a:solidFill>
                  <a:schemeClr val="tx1"/>
                </a:solidFill>
                <a:effectLst/>
                <a:latin typeface="+mn-lt"/>
                <a:ea typeface="+mn-ea"/>
                <a:cs typeface="+mn-cs"/>
              </a:rPr>
              <a:t>Likewise, don’t put us on the spot in a meeting.  If you meet with us individually prior to the meeting to present an idea or problem, we will be able to respond when you call on us at the meeting.</a:t>
            </a:r>
            <a:endParaRPr lang="en-US" sz="1800" kern="1200" dirty="0" smtClean="0">
              <a:solidFill>
                <a:schemeClr val="tx1"/>
              </a:solidFill>
              <a:effectLst/>
              <a:latin typeface="+mn-lt"/>
              <a:ea typeface="+mn-ea"/>
              <a:cs typeface="+mn-cs"/>
            </a:endParaRPr>
          </a:p>
          <a:p>
            <a:pPr marL="628650" lvl="1" indent="-171450">
              <a:buFont typeface="Arial"/>
              <a:buChar char="•"/>
            </a:pPr>
            <a:r>
              <a:rPr lang="en-US" sz="1200" kern="1200" dirty="0" smtClean="0">
                <a:solidFill>
                  <a:schemeClr val="tx1"/>
                </a:solidFill>
                <a:effectLst/>
                <a:latin typeface="+mn-lt"/>
                <a:ea typeface="+mn-ea"/>
                <a:cs typeface="+mn-cs"/>
              </a:rPr>
              <a:t>Facilitate meeting so that everyone has the opportunity to speak.  Recognize that just as all idea are welcome during the brainstorming process, all ideas are welcome from both the introverts and extroverts – and that the naturally verbal extrovert behavior may sway a group into a decision that may not be the best for the group.  Hear everyone out.</a:t>
            </a:r>
          </a:p>
          <a:p>
            <a:pPr marL="628650" marR="0" lvl="1" indent="-171450" algn="l" defTabSz="457200" rtl="0" eaLnBrk="1" fontAlgn="auto" latinLnBrk="0" hangingPunct="1">
              <a:lnSpc>
                <a:spcPct val="100000"/>
              </a:lnSpc>
              <a:spcBef>
                <a:spcPts val="0"/>
              </a:spcBef>
              <a:spcAft>
                <a:spcPts val="0"/>
              </a:spcAft>
              <a:buClrTx/>
              <a:buSzTx/>
              <a:buFont typeface="Arial"/>
              <a:buChar char="•"/>
              <a:tabLst/>
              <a:defRPr/>
            </a:pPr>
            <a:r>
              <a:rPr lang="en-US" sz="1200" kern="1200" dirty="0" smtClean="0">
                <a:solidFill>
                  <a:schemeClr val="tx1"/>
                </a:solidFill>
                <a:effectLst/>
                <a:latin typeface="+mn-lt"/>
                <a:ea typeface="+mn-ea"/>
                <a:cs typeface="+mn-cs"/>
              </a:rPr>
              <a:t>Extroverts can be come so involved in a conversation that they miss the non-verbal cures of their introverted counterparts.  As the project leader, observe both verbal and non-verbal cures when facilitating project discussion.</a:t>
            </a:r>
          </a:p>
          <a:p>
            <a:pPr lvl="1"/>
            <a:endParaRPr lang="en-US" sz="18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FE126B6-EFDC-5F49-AC92-C9EF7E7A332D}" type="slidenum">
              <a:rPr lang="en-US" smtClean="0"/>
              <a:t>9</a:t>
            </a:fld>
            <a:endParaRPr lang="en-US"/>
          </a:p>
        </p:txBody>
      </p:sp>
    </p:spTree>
    <p:extLst>
      <p:ext uri="{BB962C8B-B14F-4D97-AF65-F5344CB8AC3E}">
        <p14:creationId xmlns:p14="http://schemas.microsoft.com/office/powerpoint/2010/main" val="11623482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3061DFD-A2F8-6645-9F07-21A28904CFB1}" type="datetimeFigureOut">
              <a:rPr lang="en-US" smtClean="0"/>
              <a:t>5/12/13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11907E-711F-9E4D-9164-E1160E4362E0}" type="slidenum">
              <a:rPr lang="en-US" smtClean="0"/>
              <a:t>‹#›</a:t>
            </a:fld>
            <a:endParaRPr lang="en-US"/>
          </a:p>
        </p:txBody>
      </p:sp>
    </p:spTree>
    <p:extLst>
      <p:ext uri="{BB962C8B-B14F-4D97-AF65-F5344CB8AC3E}">
        <p14:creationId xmlns:p14="http://schemas.microsoft.com/office/powerpoint/2010/main" val="38187888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061DFD-A2F8-6645-9F07-21A28904CFB1}" type="datetimeFigureOut">
              <a:rPr lang="en-US" smtClean="0"/>
              <a:t>5/12/13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11907E-711F-9E4D-9164-E1160E4362E0}" type="slidenum">
              <a:rPr lang="en-US" smtClean="0"/>
              <a:t>‹#›</a:t>
            </a:fld>
            <a:endParaRPr lang="en-US"/>
          </a:p>
        </p:txBody>
      </p:sp>
    </p:spTree>
    <p:extLst>
      <p:ext uri="{BB962C8B-B14F-4D97-AF65-F5344CB8AC3E}">
        <p14:creationId xmlns:p14="http://schemas.microsoft.com/office/powerpoint/2010/main" val="12676701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061DFD-A2F8-6645-9F07-21A28904CFB1}" type="datetimeFigureOut">
              <a:rPr lang="en-US" smtClean="0"/>
              <a:t>5/12/13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11907E-711F-9E4D-9164-E1160E4362E0}" type="slidenum">
              <a:rPr lang="en-US" smtClean="0"/>
              <a:t>‹#›</a:t>
            </a:fld>
            <a:endParaRPr lang="en-US"/>
          </a:p>
        </p:txBody>
      </p:sp>
    </p:spTree>
    <p:extLst>
      <p:ext uri="{BB962C8B-B14F-4D97-AF65-F5344CB8AC3E}">
        <p14:creationId xmlns:p14="http://schemas.microsoft.com/office/powerpoint/2010/main" val="35905090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061DFD-A2F8-6645-9F07-21A28904CFB1}" type="datetimeFigureOut">
              <a:rPr lang="en-US" smtClean="0"/>
              <a:t>5/12/13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11907E-711F-9E4D-9164-E1160E4362E0}" type="slidenum">
              <a:rPr lang="en-US" smtClean="0"/>
              <a:t>‹#›</a:t>
            </a:fld>
            <a:endParaRPr lang="en-US"/>
          </a:p>
        </p:txBody>
      </p:sp>
    </p:spTree>
    <p:extLst>
      <p:ext uri="{BB962C8B-B14F-4D97-AF65-F5344CB8AC3E}">
        <p14:creationId xmlns:p14="http://schemas.microsoft.com/office/powerpoint/2010/main" val="38638520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3061DFD-A2F8-6645-9F07-21A28904CFB1}" type="datetimeFigureOut">
              <a:rPr lang="en-US" smtClean="0"/>
              <a:t>5/12/13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11907E-711F-9E4D-9164-E1160E4362E0}" type="slidenum">
              <a:rPr lang="en-US" smtClean="0"/>
              <a:t>‹#›</a:t>
            </a:fld>
            <a:endParaRPr lang="en-US"/>
          </a:p>
        </p:txBody>
      </p:sp>
    </p:spTree>
    <p:extLst>
      <p:ext uri="{BB962C8B-B14F-4D97-AF65-F5344CB8AC3E}">
        <p14:creationId xmlns:p14="http://schemas.microsoft.com/office/powerpoint/2010/main" val="1054056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3061DFD-A2F8-6645-9F07-21A28904CFB1}" type="datetimeFigureOut">
              <a:rPr lang="en-US" smtClean="0"/>
              <a:t>5/12/13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311907E-711F-9E4D-9164-E1160E4362E0}" type="slidenum">
              <a:rPr lang="en-US" smtClean="0"/>
              <a:t>‹#›</a:t>
            </a:fld>
            <a:endParaRPr lang="en-US"/>
          </a:p>
        </p:txBody>
      </p:sp>
    </p:spTree>
    <p:extLst>
      <p:ext uri="{BB962C8B-B14F-4D97-AF65-F5344CB8AC3E}">
        <p14:creationId xmlns:p14="http://schemas.microsoft.com/office/powerpoint/2010/main" val="17737081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3061DFD-A2F8-6645-9F07-21A28904CFB1}" type="datetimeFigureOut">
              <a:rPr lang="en-US" smtClean="0"/>
              <a:t>5/12/13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311907E-711F-9E4D-9164-E1160E4362E0}" type="slidenum">
              <a:rPr lang="en-US" smtClean="0"/>
              <a:t>‹#›</a:t>
            </a:fld>
            <a:endParaRPr lang="en-US"/>
          </a:p>
        </p:txBody>
      </p:sp>
    </p:spTree>
    <p:extLst>
      <p:ext uri="{BB962C8B-B14F-4D97-AF65-F5344CB8AC3E}">
        <p14:creationId xmlns:p14="http://schemas.microsoft.com/office/powerpoint/2010/main" val="8127027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3061DFD-A2F8-6645-9F07-21A28904CFB1}" type="datetimeFigureOut">
              <a:rPr lang="en-US" smtClean="0"/>
              <a:t>5/12/13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311907E-711F-9E4D-9164-E1160E4362E0}" type="slidenum">
              <a:rPr lang="en-US" smtClean="0"/>
              <a:t>‹#›</a:t>
            </a:fld>
            <a:endParaRPr lang="en-US"/>
          </a:p>
        </p:txBody>
      </p:sp>
    </p:spTree>
    <p:extLst>
      <p:ext uri="{BB962C8B-B14F-4D97-AF65-F5344CB8AC3E}">
        <p14:creationId xmlns:p14="http://schemas.microsoft.com/office/powerpoint/2010/main" val="38207747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061DFD-A2F8-6645-9F07-21A28904CFB1}" type="datetimeFigureOut">
              <a:rPr lang="en-US" smtClean="0"/>
              <a:t>5/12/13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311907E-711F-9E4D-9164-E1160E4362E0}" type="slidenum">
              <a:rPr lang="en-US" smtClean="0"/>
              <a:t>‹#›</a:t>
            </a:fld>
            <a:endParaRPr lang="en-US"/>
          </a:p>
        </p:txBody>
      </p:sp>
    </p:spTree>
    <p:extLst>
      <p:ext uri="{BB962C8B-B14F-4D97-AF65-F5344CB8AC3E}">
        <p14:creationId xmlns:p14="http://schemas.microsoft.com/office/powerpoint/2010/main" val="40531791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3061DFD-A2F8-6645-9F07-21A28904CFB1}" type="datetimeFigureOut">
              <a:rPr lang="en-US" smtClean="0"/>
              <a:t>5/12/13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311907E-711F-9E4D-9164-E1160E4362E0}" type="slidenum">
              <a:rPr lang="en-US" smtClean="0"/>
              <a:t>‹#›</a:t>
            </a:fld>
            <a:endParaRPr lang="en-US"/>
          </a:p>
        </p:txBody>
      </p:sp>
    </p:spTree>
    <p:extLst>
      <p:ext uri="{BB962C8B-B14F-4D97-AF65-F5344CB8AC3E}">
        <p14:creationId xmlns:p14="http://schemas.microsoft.com/office/powerpoint/2010/main" val="3995811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3061DFD-A2F8-6645-9F07-21A28904CFB1}" type="datetimeFigureOut">
              <a:rPr lang="en-US" smtClean="0"/>
              <a:t>5/12/13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311907E-711F-9E4D-9164-E1160E4362E0}" type="slidenum">
              <a:rPr lang="en-US" smtClean="0"/>
              <a:t>‹#›</a:t>
            </a:fld>
            <a:endParaRPr lang="en-US"/>
          </a:p>
        </p:txBody>
      </p:sp>
    </p:spTree>
    <p:extLst>
      <p:ext uri="{BB962C8B-B14F-4D97-AF65-F5344CB8AC3E}">
        <p14:creationId xmlns:p14="http://schemas.microsoft.com/office/powerpoint/2010/main" val="149499322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3061DFD-A2F8-6645-9F07-21A28904CFB1}" type="datetimeFigureOut">
              <a:rPr lang="en-US" smtClean="0"/>
              <a:t>5/12/13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311907E-711F-9E4D-9164-E1160E4362E0}" type="slidenum">
              <a:rPr lang="en-US" smtClean="0"/>
              <a:t>‹#›</a:t>
            </a:fld>
            <a:endParaRPr lang="en-US"/>
          </a:p>
        </p:txBody>
      </p:sp>
    </p:spTree>
    <p:extLst>
      <p:ext uri="{BB962C8B-B14F-4D97-AF65-F5344CB8AC3E}">
        <p14:creationId xmlns:p14="http://schemas.microsoft.com/office/powerpoint/2010/main" val="4963735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8.png"/><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9.png"/><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10.png"/><Relationship Id="rId5" Type="http://schemas.openxmlformats.org/officeDocument/2006/relationships/hyperlink" Target="http://www.theatlantic.com/magazine/archive/2003/03/caring-for-your-introvert/302696/" TargetMode="External"/><Relationship Id="rId1" Type="http://schemas.openxmlformats.org/officeDocument/2006/relationships/slideLayout" Target="../slideLayouts/slideLayout1.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hyperlink" Target="http://www.lifemeetswork.com/knowledge-center/tips-for-managers/tips-tactics/team-building-for-introverts/" TargetMode="External"/><Relationship Id="rId5" Type="http://schemas.openxmlformats.org/officeDocument/2006/relationships/hyperlink" Target="http://www.lisapetrilli.com/2013/03/25/ten-things-educators-should-know-about-introverted-students/" TargetMode="External"/><Relationship Id="rId6" Type="http://schemas.openxmlformats.org/officeDocument/2006/relationships/hyperlink" Target="http://www.idea.org/blog/2005/21/02/dealing-with-different-personalities/" TargetMode="External"/><Relationship Id="rId7" Type="http://schemas.openxmlformats.org/officeDocument/2006/relationships/image" Target="../media/image10.png"/><Relationship Id="rId8" Type="http://schemas.openxmlformats.org/officeDocument/2006/relationships/hyperlink" Target="http://www.teambuildingsolutions.co.uk/Default.aspx?pagename=Introverts-and-Teams-Teambuilding-Solutions" TargetMode="External"/><Relationship Id="rId9" Type="http://schemas.openxmlformats.org/officeDocument/2006/relationships/hyperlink" Target="http://work.chron.com/job-training-introverts-2834.html" TargetMode="External"/><Relationship Id="rId1" Type="http://schemas.openxmlformats.org/officeDocument/2006/relationships/slideLayout" Target="../slideLayouts/slideLayout1.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11.png"/><Relationship Id="rId5" Type="http://schemas.openxmlformats.org/officeDocument/2006/relationships/hyperlink" Target="mailto:kkentfield@usfirst.org" TargetMode="External"/><Relationship Id="rId1" Type="http://schemas.openxmlformats.org/officeDocument/2006/relationships/slideLayout" Target="../slideLayouts/slideLayout1.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11.png"/><Relationship Id="rId1" Type="http://schemas.openxmlformats.org/officeDocument/2006/relationships/slideLayout" Target="../slideLayouts/slideLayout1.xml"/><Relationship Id="rId2" Type="http://schemas.openxmlformats.org/officeDocument/2006/relationships/notesSlide" Target="../notesSlides/notesSlide16.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5.tiff"/><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6.png"/><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7.png"/><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6.png"/><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 y="0"/>
            <a:ext cx="9144001" cy="6857999"/>
          </a:xfrm>
          <a:prstGeom prst="rect">
            <a:avLst/>
          </a:prstGeom>
          <a:solidFill>
            <a:srgbClr val="121C75"/>
          </a:solidFill>
        </p:spPr>
        <p:txBody>
          <a:bodyPr wrap="square" rtlCol="0">
            <a:spAutoFit/>
          </a:bodyPr>
          <a:lstStyle/>
          <a:p>
            <a:endParaRPr lang="en-US" dirty="0"/>
          </a:p>
        </p:txBody>
      </p:sp>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7" name="Picture 6" descr="silver.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15900" y="203200"/>
            <a:ext cx="8704508" cy="6430852"/>
          </a:xfrm>
          <a:prstGeom prst="rect">
            <a:avLst/>
          </a:prstGeom>
        </p:spPr>
      </p:pic>
      <p:sp>
        <p:nvSpPr>
          <p:cNvPr id="8" name="Rounded Rectangle 7"/>
          <p:cNvSpPr/>
          <p:nvPr/>
        </p:nvSpPr>
        <p:spPr>
          <a:xfrm>
            <a:off x="533400" y="533400"/>
            <a:ext cx="8153400" cy="58674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9" name="Picture 9" descr="banner-sign.gif"/>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762000" y="1295400"/>
            <a:ext cx="7696200" cy="577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7"/>
          <p:cNvSpPr txBox="1">
            <a:spLocks noChangeArrowheads="1"/>
          </p:cNvSpPr>
          <p:nvPr/>
        </p:nvSpPr>
        <p:spPr bwMode="auto">
          <a:xfrm>
            <a:off x="533400" y="853152"/>
            <a:ext cx="8153400" cy="2554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ctr"/>
            <a:r>
              <a:rPr lang="en-US" sz="4000" dirty="0">
                <a:latin typeface="Britannic Bold"/>
                <a:cs typeface="Britannic Bold"/>
              </a:rPr>
              <a:t>Yes, </a:t>
            </a:r>
            <a:r>
              <a:rPr lang="en-US" sz="4000" dirty="0" smtClean="0">
                <a:latin typeface="Britannic Bold"/>
                <a:cs typeface="Britannic Bold"/>
              </a:rPr>
              <a:t>There </a:t>
            </a:r>
            <a:r>
              <a:rPr lang="en-US" sz="4000" dirty="0">
                <a:latin typeface="Britannic Bold"/>
                <a:cs typeface="Britannic Bold"/>
              </a:rPr>
              <a:t>is an </a:t>
            </a:r>
            <a:r>
              <a:rPr lang="en-US" sz="4000" dirty="0" smtClean="0">
                <a:latin typeface="Britannic Bold"/>
                <a:cs typeface="Britannic Bold"/>
              </a:rPr>
              <a:t>“</a:t>
            </a:r>
            <a:r>
              <a:rPr lang="en-US" sz="4000" dirty="0">
                <a:latin typeface="Britannic Bold"/>
                <a:cs typeface="Britannic Bold"/>
              </a:rPr>
              <a:t>I</a:t>
            </a:r>
            <a:r>
              <a:rPr lang="en-US" sz="4000" dirty="0" smtClean="0">
                <a:latin typeface="Britannic Bold"/>
                <a:cs typeface="Britannic Bold"/>
              </a:rPr>
              <a:t>” in TEAM – </a:t>
            </a:r>
          </a:p>
          <a:p>
            <a:pPr algn="ctr"/>
            <a:r>
              <a:rPr lang="en-US" sz="4000" dirty="0" smtClean="0">
                <a:latin typeface="Britannic Bold"/>
                <a:cs typeface="Britannic Bold"/>
              </a:rPr>
              <a:t>Tips </a:t>
            </a:r>
            <a:r>
              <a:rPr lang="en-US" sz="4000" dirty="0">
                <a:latin typeface="Britannic Bold"/>
                <a:cs typeface="Britannic Bold"/>
              </a:rPr>
              <a:t>for </a:t>
            </a:r>
            <a:endParaRPr lang="en-US" sz="4000" dirty="0" smtClean="0">
              <a:latin typeface="Britannic Bold"/>
              <a:cs typeface="Britannic Bold"/>
            </a:endParaRPr>
          </a:p>
          <a:p>
            <a:pPr algn="ctr"/>
            <a:r>
              <a:rPr lang="en-US" sz="4000" dirty="0" smtClean="0">
                <a:latin typeface="Britannic Bold"/>
                <a:cs typeface="Britannic Bold"/>
              </a:rPr>
              <a:t>Integrating Introverts</a:t>
            </a:r>
            <a:br>
              <a:rPr lang="en-US" sz="4000" dirty="0" smtClean="0">
                <a:latin typeface="Britannic Bold"/>
                <a:cs typeface="Britannic Bold"/>
              </a:rPr>
            </a:br>
            <a:r>
              <a:rPr lang="en-US" sz="4000" dirty="0" smtClean="0">
                <a:latin typeface="Britannic Bold"/>
                <a:cs typeface="Britannic Bold"/>
              </a:rPr>
              <a:t>into Your </a:t>
            </a:r>
            <a:r>
              <a:rPr lang="en-US" sz="4000" dirty="0">
                <a:latin typeface="Britannic Bold"/>
                <a:cs typeface="Britannic Bold"/>
              </a:rPr>
              <a:t>FRC </a:t>
            </a:r>
            <a:r>
              <a:rPr lang="en-US" sz="4000" dirty="0" smtClean="0">
                <a:latin typeface="Britannic Bold"/>
                <a:cs typeface="Britannic Bold"/>
              </a:rPr>
              <a:t>Team</a:t>
            </a:r>
            <a:endParaRPr lang="en-US" sz="4000" dirty="0">
              <a:latin typeface="Britannic Bold"/>
              <a:cs typeface="Britannic Bold"/>
            </a:endParaRPr>
          </a:p>
        </p:txBody>
      </p:sp>
      <p:sp>
        <p:nvSpPr>
          <p:cNvPr id="12" name="Rectangle 11"/>
          <p:cNvSpPr/>
          <p:nvPr/>
        </p:nvSpPr>
        <p:spPr>
          <a:xfrm>
            <a:off x="2743200" y="4953000"/>
            <a:ext cx="3612467" cy="1200329"/>
          </a:xfrm>
          <a:prstGeom prst="rect">
            <a:avLst/>
          </a:prstGeom>
          <a:noFill/>
          <a:ln>
            <a:noFill/>
          </a:ln>
        </p:spPr>
        <p:txBody>
          <a:bodyPr>
            <a:spAutoFit/>
          </a:bodyPr>
          <a:lstStyle/>
          <a:p>
            <a:pPr algn="ctr" fontAlgn="auto">
              <a:spcBef>
                <a:spcPts val="0"/>
              </a:spcBef>
              <a:spcAft>
                <a:spcPts val="0"/>
              </a:spcAft>
              <a:defRPr/>
            </a:pPr>
            <a:r>
              <a:rPr lang="en-US" sz="3200" b="1" dirty="0" smtClean="0">
                <a:ln w="10541" cmpd="sng">
                  <a:solidFill>
                    <a:srgbClr val="7D7D7D">
                      <a:tint val="100000"/>
                      <a:shade val="100000"/>
                      <a:satMod val="110000"/>
                    </a:srgbClr>
                  </a:solidFill>
                  <a:prstDash val="solid"/>
                </a:ln>
                <a:latin typeface="Britannic Bold" pitchFamily="34" charset="0"/>
                <a:ea typeface="+mn-ea"/>
                <a:cs typeface="+mn-cs"/>
              </a:rPr>
              <a:t>Kathie Kentfield</a:t>
            </a:r>
            <a:br>
              <a:rPr lang="en-US" sz="3200" b="1" dirty="0" smtClean="0">
                <a:ln w="10541" cmpd="sng">
                  <a:solidFill>
                    <a:srgbClr val="7D7D7D">
                      <a:tint val="100000"/>
                      <a:shade val="100000"/>
                      <a:satMod val="110000"/>
                    </a:srgbClr>
                  </a:solidFill>
                  <a:prstDash val="solid"/>
                </a:ln>
                <a:latin typeface="Britannic Bold" pitchFamily="34" charset="0"/>
                <a:ea typeface="+mn-ea"/>
                <a:cs typeface="+mn-cs"/>
              </a:rPr>
            </a:br>
            <a:r>
              <a:rPr lang="en-US" sz="2000" b="1" i="1" dirty="0" smtClean="0">
                <a:ln w="10541" cmpd="sng">
                  <a:solidFill>
                    <a:srgbClr val="7D7D7D">
                      <a:tint val="100000"/>
                      <a:shade val="100000"/>
                      <a:satMod val="110000"/>
                    </a:srgbClr>
                  </a:solidFill>
                  <a:prstDash val="solid"/>
                </a:ln>
                <a:latin typeface="Britannic Bold" pitchFamily="34" charset="0"/>
                <a:ea typeface="+mn-ea"/>
                <a:cs typeface="+mn-cs"/>
              </a:rPr>
              <a:t>FIRST </a:t>
            </a:r>
            <a:r>
              <a:rPr lang="en-US" sz="2000" b="1" dirty="0" smtClean="0">
                <a:ln w="10541" cmpd="sng">
                  <a:solidFill>
                    <a:srgbClr val="7D7D7D">
                      <a:tint val="100000"/>
                      <a:shade val="100000"/>
                      <a:satMod val="110000"/>
                    </a:srgbClr>
                  </a:solidFill>
                  <a:prstDash val="solid"/>
                </a:ln>
                <a:latin typeface="Britannic Bold" pitchFamily="34" charset="0"/>
                <a:ea typeface="+mn-ea"/>
                <a:cs typeface="+mn-cs"/>
              </a:rPr>
              <a:t>Senior Mentor; Director, NEMO</a:t>
            </a:r>
            <a:endParaRPr lang="en-US" sz="2000" b="1" dirty="0">
              <a:ln w="10541" cmpd="sng">
                <a:solidFill>
                  <a:srgbClr val="7D7D7D">
                    <a:tint val="100000"/>
                    <a:shade val="100000"/>
                    <a:satMod val="110000"/>
                  </a:srgbClr>
                </a:solidFill>
                <a:prstDash val="solid"/>
              </a:ln>
              <a:latin typeface="Britannic Bold" pitchFamily="34" charset="0"/>
              <a:ea typeface="+mn-ea"/>
              <a:cs typeface="+mn-cs"/>
            </a:endParaRPr>
          </a:p>
        </p:txBody>
      </p:sp>
    </p:spTree>
    <p:extLst>
      <p:ext uri="{BB962C8B-B14F-4D97-AF65-F5344CB8AC3E}">
        <p14:creationId xmlns:p14="http://schemas.microsoft.com/office/powerpoint/2010/main" val="2040801175"/>
      </p:ext>
    </p:extLst>
  </p:cSld>
  <p:clrMapOvr>
    <a:masterClrMapping/>
  </p:clrMapOvr>
  <p:transition xmlns:p14="http://schemas.microsoft.com/office/powerpoint/2010/main" spd="slow" advClick="0" advTm="12000">
    <p:fade/>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 y="0"/>
            <a:ext cx="9144001" cy="6857999"/>
          </a:xfrm>
          <a:prstGeom prst="rect">
            <a:avLst/>
          </a:prstGeom>
          <a:solidFill>
            <a:srgbClr val="121C75"/>
          </a:solidFill>
        </p:spPr>
        <p:txBody>
          <a:bodyPr wrap="square" rtlCol="0">
            <a:spAutoFit/>
          </a:bodyPr>
          <a:lstStyle/>
          <a:p>
            <a:endParaRPr lang="en-US" dirty="0"/>
          </a:p>
        </p:txBody>
      </p:sp>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7" name="Picture 6" descr="silver.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15900" y="203200"/>
            <a:ext cx="8704508" cy="6430852"/>
          </a:xfrm>
          <a:prstGeom prst="rect">
            <a:avLst/>
          </a:prstGeom>
        </p:spPr>
      </p:pic>
      <p:sp>
        <p:nvSpPr>
          <p:cNvPr id="10" name="Rounded Rectangle 9"/>
          <p:cNvSpPr/>
          <p:nvPr/>
        </p:nvSpPr>
        <p:spPr>
          <a:xfrm>
            <a:off x="509772" y="433507"/>
            <a:ext cx="8153400" cy="58674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t"/>
          <a:lstStyle/>
          <a:p>
            <a:pPr algn="ctr"/>
            <a:endParaRPr lang="en-US" sz="4800" b="1" baseline="0" dirty="0" smtClean="0">
              <a:solidFill>
                <a:schemeClr val="tx1"/>
              </a:solidFill>
              <a:latin typeface="Britannic Bold" charset="0"/>
            </a:endParaRPr>
          </a:p>
          <a:p>
            <a:pPr marL="285750" indent="-285750">
              <a:buFont typeface="Arial"/>
              <a:buChar char="•"/>
            </a:pPr>
            <a:endParaRPr lang="en-US" sz="3200" dirty="0" smtClean="0">
              <a:solidFill>
                <a:schemeClr val="tx1"/>
              </a:solidFill>
              <a:latin typeface="Britannic Bold" charset="0"/>
            </a:endParaRPr>
          </a:p>
        </p:txBody>
      </p:sp>
      <p:sp>
        <p:nvSpPr>
          <p:cNvPr id="5" name="TextBox 4"/>
          <p:cNvSpPr txBox="1"/>
          <p:nvPr/>
        </p:nvSpPr>
        <p:spPr>
          <a:xfrm>
            <a:off x="685800" y="1317626"/>
            <a:ext cx="7772400" cy="4524315"/>
          </a:xfrm>
          <a:prstGeom prst="rect">
            <a:avLst/>
          </a:prstGeom>
          <a:noFill/>
        </p:spPr>
        <p:txBody>
          <a:bodyPr wrap="square" rtlCol="0">
            <a:spAutoFit/>
          </a:bodyPr>
          <a:lstStyle/>
          <a:p>
            <a:pPr marL="457200" indent="-457200">
              <a:buFont typeface="Arial"/>
              <a:buChar char="•"/>
            </a:pPr>
            <a:r>
              <a:rPr lang="en-US" sz="2400" dirty="0" smtClean="0">
                <a:latin typeface="Britannic Bold"/>
                <a:cs typeface="Britannic Bold"/>
              </a:rPr>
              <a:t>Ask an introvert to research a topic, then mentor another student or small group </a:t>
            </a:r>
          </a:p>
          <a:p>
            <a:pPr marL="457200" indent="-457200">
              <a:buFont typeface="Arial"/>
              <a:buChar char="•"/>
            </a:pPr>
            <a:r>
              <a:rPr lang="en-US" sz="2400" dirty="0" smtClean="0">
                <a:latin typeface="Britannic Bold"/>
                <a:cs typeface="Britannic Bold"/>
              </a:rPr>
              <a:t>Be the “judge” for CA Award presentation team </a:t>
            </a:r>
          </a:p>
          <a:p>
            <a:pPr marL="457200" indent="-457200">
              <a:buFont typeface="Arial"/>
              <a:buChar char="•"/>
            </a:pPr>
            <a:r>
              <a:rPr lang="en-US" sz="2400" dirty="0" smtClean="0">
                <a:latin typeface="Britannic Bold"/>
                <a:cs typeface="Britannic Bold"/>
              </a:rPr>
              <a:t>May excel at gathering scouting info (extroverts excel at making connections at event)</a:t>
            </a:r>
          </a:p>
          <a:p>
            <a:pPr marL="457200" indent="-457200">
              <a:buFont typeface="Arial"/>
              <a:buChar char="•"/>
            </a:pPr>
            <a:r>
              <a:rPr lang="en-US" sz="2400" dirty="0" smtClean="0">
                <a:latin typeface="Britannic Bold"/>
                <a:cs typeface="Britannic Bold"/>
              </a:rPr>
              <a:t>Other positions:  </a:t>
            </a:r>
            <a:r>
              <a:rPr lang="en-US" sz="2400" dirty="0">
                <a:latin typeface="Britannic Bold"/>
                <a:cs typeface="Britannic Bold"/>
              </a:rPr>
              <a:t>website (not necessarily at other social media forms), archiving/historian, rules person, CAD, programming, writing a blog or newsletter, project </a:t>
            </a:r>
            <a:r>
              <a:rPr lang="en-US" sz="2400" dirty="0" smtClean="0">
                <a:latin typeface="Britannic Bold"/>
                <a:cs typeface="Britannic Bold"/>
              </a:rPr>
              <a:t>manager; travel planning; team’s spokesperson </a:t>
            </a:r>
          </a:p>
          <a:p>
            <a:pPr marL="457200" indent="-457200">
              <a:buFont typeface="Arial"/>
              <a:buChar char="•"/>
            </a:pPr>
            <a:r>
              <a:rPr lang="en-US" sz="2400" dirty="0" smtClean="0">
                <a:latin typeface="Britannic Bold"/>
                <a:cs typeface="Britannic Bold"/>
              </a:rPr>
              <a:t>Mentors/Chaperones might prefer morning team duties </a:t>
            </a:r>
            <a:r>
              <a:rPr lang="en-US" sz="2400" dirty="0" err="1" smtClean="0">
                <a:latin typeface="Britannic Bold"/>
                <a:cs typeface="Britannic Bold"/>
              </a:rPr>
              <a:t>vs</a:t>
            </a:r>
            <a:r>
              <a:rPr lang="en-US" sz="2400" dirty="0" smtClean="0">
                <a:latin typeface="Britannic Bold"/>
                <a:cs typeface="Britannic Bold"/>
              </a:rPr>
              <a:t> end of day when they need solitude</a:t>
            </a:r>
          </a:p>
        </p:txBody>
      </p:sp>
      <p:sp>
        <p:nvSpPr>
          <p:cNvPr id="12" name="TextBox 11"/>
          <p:cNvSpPr txBox="1"/>
          <p:nvPr/>
        </p:nvSpPr>
        <p:spPr>
          <a:xfrm>
            <a:off x="1166492" y="433507"/>
            <a:ext cx="6605908" cy="830997"/>
          </a:xfrm>
          <a:prstGeom prst="rect">
            <a:avLst/>
          </a:prstGeom>
          <a:noFill/>
        </p:spPr>
        <p:txBody>
          <a:bodyPr wrap="square" rtlCol="0">
            <a:spAutoFit/>
          </a:bodyPr>
          <a:lstStyle/>
          <a:p>
            <a:pPr algn="ctr"/>
            <a:r>
              <a:rPr lang="en-US" sz="4800" dirty="0" smtClean="0">
                <a:latin typeface="Britannic Bold"/>
                <a:cs typeface="Britannic Bold"/>
              </a:rPr>
              <a:t>Introvert Assignments</a:t>
            </a:r>
            <a:endParaRPr lang="en-US" sz="4800" dirty="0">
              <a:latin typeface="Britannic Bold"/>
              <a:cs typeface="Britannic Bold"/>
            </a:endParaRPr>
          </a:p>
        </p:txBody>
      </p:sp>
    </p:spTree>
    <p:extLst>
      <p:ext uri="{BB962C8B-B14F-4D97-AF65-F5344CB8AC3E}">
        <p14:creationId xmlns:p14="http://schemas.microsoft.com/office/powerpoint/2010/main" val="70824400"/>
      </p:ext>
    </p:extLst>
  </p:cSld>
  <p:clrMapOvr>
    <a:masterClrMapping/>
  </p:clrMapOvr>
  <mc:AlternateContent xmlns:mc="http://schemas.openxmlformats.org/markup-compatibility/2006" xmlns:p14="http://schemas.microsoft.com/office/powerpoint/2010/main">
    <mc:Choice Requires="p14">
      <p:transition spd="slow" p14:dur="2900" advClick="0" advTm="32000">
        <p14:reveal/>
      </p:transition>
    </mc:Choice>
    <mc:Fallback xmlns="">
      <p:transition xmlns:p14="http://schemas.microsoft.com/office/powerpoint/2010/main" spd="slow" advClick="0" advTm="32000">
        <p:fade/>
      </p:transition>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 y="0"/>
            <a:ext cx="9144001" cy="6857999"/>
          </a:xfrm>
          <a:prstGeom prst="rect">
            <a:avLst/>
          </a:prstGeom>
          <a:solidFill>
            <a:srgbClr val="121C75"/>
          </a:solidFill>
        </p:spPr>
        <p:txBody>
          <a:bodyPr wrap="square" rtlCol="0">
            <a:spAutoFit/>
          </a:bodyPr>
          <a:lstStyle/>
          <a:p>
            <a:endParaRPr lang="en-US" dirty="0"/>
          </a:p>
        </p:txBody>
      </p:sp>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7" name="Picture 6" descr="silver.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15900" y="203200"/>
            <a:ext cx="8704508" cy="6430852"/>
          </a:xfrm>
          <a:prstGeom prst="rect">
            <a:avLst/>
          </a:prstGeom>
        </p:spPr>
      </p:pic>
      <p:sp>
        <p:nvSpPr>
          <p:cNvPr id="8" name="Rounded Rectangle 7"/>
          <p:cNvSpPr/>
          <p:nvPr/>
        </p:nvSpPr>
        <p:spPr>
          <a:xfrm>
            <a:off x="533400" y="533400"/>
            <a:ext cx="8153400" cy="58674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9" name="TextBox 6"/>
          <p:cNvSpPr txBox="1">
            <a:spLocks noChangeArrowheads="1"/>
          </p:cNvSpPr>
          <p:nvPr/>
        </p:nvSpPr>
        <p:spPr bwMode="auto">
          <a:xfrm>
            <a:off x="685800" y="685800"/>
            <a:ext cx="8077200" cy="2985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ctr" eaLnBrk="1" hangingPunct="1"/>
            <a:r>
              <a:rPr lang="en-US" sz="4800" dirty="0" smtClean="0">
                <a:latin typeface="Britannic Bold" charset="0"/>
              </a:rPr>
              <a:t>Communications</a:t>
            </a:r>
            <a:endParaRPr lang="en-US" sz="4800" dirty="0">
              <a:latin typeface="Britannic Bold" charset="0"/>
            </a:endParaRPr>
          </a:p>
          <a:p>
            <a:pPr eaLnBrk="1" hangingPunct="1">
              <a:buFont typeface="Arial" charset="0"/>
              <a:buChar char="•"/>
            </a:pPr>
            <a:r>
              <a:rPr lang="en-US" sz="2800" dirty="0" smtClean="0">
                <a:latin typeface="Britannic Bold" charset="0"/>
              </a:rPr>
              <a:t>Extroverts may prefer in-person or on-the-phone conversations; introverts  may prefer e-mails, text messages, online forums</a:t>
            </a:r>
            <a:endParaRPr lang="en-US" sz="3200" dirty="0">
              <a:latin typeface="Britannic Bold" charset="0"/>
            </a:endParaRPr>
          </a:p>
          <a:p>
            <a:pPr eaLnBrk="1" hangingPunct="1">
              <a:buFont typeface="Arial" charset="0"/>
              <a:buChar char="•"/>
            </a:pPr>
            <a:r>
              <a:rPr lang="en-US" sz="2800" dirty="0" smtClean="0">
                <a:latin typeface="Britannic Bold" charset="0"/>
              </a:rPr>
              <a:t>We may take our time before responding when in a conversation with you</a:t>
            </a:r>
            <a:endParaRPr lang="en-US" sz="2800" dirty="0">
              <a:latin typeface="Britannic Bold" charset="0"/>
            </a:endParaRPr>
          </a:p>
        </p:txBody>
      </p:sp>
      <p:sp>
        <p:nvSpPr>
          <p:cNvPr id="5" name="TextBox 4"/>
          <p:cNvSpPr txBox="1"/>
          <p:nvPr/>
        </p:nvSpPr>
        <p:spPr>
          <a:xfrm>
            <a:off x="685799" y="3617538"/>
            <a:ext cx="5461261" cy="2246769"/>
          </a:xfrm>
          <a:prstGeom prst="rect">
            <a:avLst/>
          </a:prstGeom>
          <a:noFill/>
        </p:spPr>
        <p:txBody>
          <a:bodyPr wrap="square" rtlCol="0">
            <a:spAutoFit/>
          </a:bodyPr>
          <a:lstStyle/>
          <a:p>
            <a:pPr marL="285750" indent="-285750">
              <a:buFont typeface="Arial"/>
              <a:buChar char="•"/>
            </a:pPr>
            <a:r>
              <a:rPr lang="en-US" sz="2800" dirty="0" smtClean="0">
                <a:latin typeface="Britannic Bold"/>
                <a:cs typeface="Britannic Bold"/>
              </a:rPr>
              <a:t>Enable small groups or one-on-one conversations to occur</a:t>
            </a:r>
          </a:p>
          <a:p>
            <a:pPr marL="285750" indent="-285750">
              <a:buFont typeface="Arial"/>
              <a:buChar char="•"/>
            </a:pPr>
            <a:r>
              <a:rPr lang="en-US" sz="2800" dirty="0" smtClean="0">
                <a:latin typeface="Britannic Bold"/>
                <a:cs typeface="Britannic Bold"/>
              </a:rPr>
              <a:t>We may not speak often, but our thoughts count, too!  Please listen!</a:t>
            </a:r>
            <a:endParaRPr lang="en-US" sz="2800" dirty="0">
              <a:latin typeface="Britannic Bold"/>
              <a:cs typeface="Britannic Bold"/>
            </a:endParaRPr>
          </a:p>
        </p:txBody>
      </p:sp>
      <p:pic>
        <p:nvPicPr>
          <p:cNvPr id="10" name="Picture 9"/>
          <p:cNvPicPr>
            <a:picLocks noChangeAspect="1"/>
          </p:cNvPicPr>
          <p:nvPr/>
        </p:nvPicPr>
        <p:blipFill>
          <a:blip r:embed="rId4"/>
          <a:stretch>
            <a:fillRect/>
          </a:stretch>
        </p:blipFill>
        <p:spPr>
          <a:xfrm>
            <a:off x="6147061" y="3600450"/>
            <a:ext cx="2311139" cy="2732765"/>
          </a:xfrm>
          <a:prstGeom prst="rect">
            <a:avLst/>
          </a:prstGeom>
        </p:spPr>
      </p:pic>
    </p:spTree>
    <p:extLst>
      <p:ext uri="{BB962C8B-B14F-4D97-AF65-F5344CB8AC3E}">
        <p14:creationId xmlns:p14="http://schemas.microsoft.com/office/powerpoint/2010/main" val="2408344233"/>
      </p:ext>
    </p:extLst>
  </p:cSld>
  <p:clrMapOvr>
    <a:masterClrMapping/>
  </p:clrMapOvr>
  <mc:AlternateContent xmlns:mc="http://schemas.openxmlformats.org/markup-compatibility/2006" xmlns:p14="http://schemas.microsoft.com/office/powerpoint/2010/main">
    <mc:Choice Requires="p14">
      <p:transition spd="slow" p14:dur="1500" advClick="0" advTm="114000">
        <p:split orient="vert"/>
      </p:transition>
    </mc:Choice>
    <mc:Fallback xmlns="">
      <p:transition xmlns:p14="http://schemas.microsoft.com/office/powerpoint/2010/main" spd="slow" advClick="0" advTm="114000">
        <p:split orient="vert"/>
      </p:transition>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 y="0"/>
            <a:ext cx="9144001" cy="6857999"/>
          </a:xfrm>
          <a:prstGeom prst="rect">
            <a:avLst/>
          </a:prstGeom>
          <a:solidFill>
            <a:srgbClr val="121C75"/>
          </a:solidFill>
        </p:spPr>
        <p:txBody>
          <a:bodyPr wrap="square" rtlCol="0">
            <a:spAutoFit/>
          </a:bodyPr>
          <a:lstStyle/>
          <a:p>
            <a:endParaRPr lang="en-US" dirty="0"/>
          </a:p>
        </p:txBody>
      </p:sp>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7" name="Picture 6" descr="silver.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15900" y="203200"/>
            <a:ext cx="8704508" cy="6430852"/>
          </a:xfrm>
          <a:prstGeom prst="rect">
            <a:avLst/>
          </a:prstGeom>
        </p:spPr>
      </p:pic>
      <p:sp>
        <p:nvSpPr>
          <p:cNvPr id="8" name="Rounded Rectangle 7"/>
          <p:cNvSpPr/>
          <p:nvPr/>
        </p:nvSpPr>
        <p:spPr>
          <a:xfrm>
            <a:off x="533400" y="533400"/>
            <a:ext cx="8153400" cy="58674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9" name="TextBox 6"/>
          <p:cNvSpPr txBox="1">
            <a:spLocks noChangeArrowheads="1"/>
          </p:cNvSpPr>
          <p:nvPr/>
        </p:nvSpPr>
        <p:spPr bwMode="auto">
          <a:xfrm>
            <a:off x="685800" y="425469"/>
            <a:ext cx="8077200" cy="304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ctr" eaLnBrk="1" hangingPunct="1"/>
            <a:r>
              <a:rPr lang="en-US" sz="4800" dirty="0" smtClean="0">
                <a:latin typeface="Britannic Bold" charset="0"/>
              </a:rPr>
              <a:t>Travel</a:t>
            </a:r>
            <a:endParaRPr lang="en-US" sz="4800" dirty="0">
              <a:latin typeface="Britannic Bold" charset="0"/>
            </a:endParaRPr>
          </a:p>
          <a:p>
            <a:pPr eaLnBrk="1" hangingPunct="1">
              <a:buFont typeface="Arial" charset="0"/>
              <a:buChar char="•"/>
            </a:pPr>
            <a:r>
              <a:rPr lang="en-US" sz="2400" dirty="0" smtClean="0">
                <a:latin typeface="Britannic Bold" charset="0"/>
              </a:rPr>
              <a:t>Try to group extroverts in one hotel room and introverts in another. </a:t>
            </a:r>
          </a:p>
          <a:p>
            <a:pPr eaLnBrk="1" hangingPunct="1">
              <a:buFont typeface="Arial" charset="0"/>
              <a:buChar char="•"/>
            </a:pPr>
            <a:r>
              <a:rPr lang="en-US" sz="2400" dirty="0" smtClean="0">
                <a:latin typeface="Britannic Bold" charset="0"/>
              </a:rPr>
              <a:t>Establish a “quiet room” for end-of-day recharging</a:t>
            </a:r>
          </a:p>
          <a:p>
            <a:pPr eaLnBrk="1" hangingPunct="1">
              <a:buFont typeface="Arial" charset="0"/>
              <a:buChar char="•"/>
            </a:pPr>
            <a:r>
              <a:rPr lang="en-US" sz="2400" dirty="0" smtClean="0">
                <a:latin typeface="Britannic Bold" charset="0"/>
              </a:rPr>
              <a:t>Introverts will easily incur sensory overload at an event.  Try to build in some downtime during the day – maybe a “solitude” walk before dinner.</a:t>
            </a:r>
          </a:p>
        </p:txBody>
      </p:sp>
      <p:pic>
        <p:nvPicPr>
          <p:cNvPr id="4" name="Picture 3"/>
          <p:cNvPicPr>
            <a:picLocks noChangeAspect="1"/>
          </p:cNvPicPr>
          <p:nvPr/>
        </p:nvPicPr>
        <p:blipFill>
          <a:blip r:embed="rId4"/>
          <a:stretch>
            <a:fillRect/>
          </a:stretch>
        </p:blipFill>
        <p:spPr>
          <a:xfrm>
            <a:off x="5715000" y="3130533"/>
            <a:ext cx="2554131" cy="3282531"/>
          </a:xfrm>
          <a:prstGeom prst="rect">
            <a:avLst/>
          </a:prstGeom>
        </p:spPr>
      </p:pic>
      <p:sp>
        <p:nvSpPr>
          <p:cNvPr id="11" name="TextBox 10"/>
          <p:cNvSpPr txBox="1"/>
          <p:nvPr/>
        </p:nvSpPr>
        <p:spPr>
          <a:xfrm>
            <a:off x="533400" y="3472457"/>
            <a:ext cx="5302191" cy="2585323"/>
          </a:xfrm>
          <a:prstGeom prst="rect">
            <a:avLst/>
          </a:prstGeom>
          <a:noFill/>
        </p:spPr>
        <p:txBody>
          <a:bodyPr wrap="square" rtlCol="0">
            <a:spAutoFit/>
          </a:bodyPr>
          <a:lstStyle/>
          <a:p>
            <a:pPr marL="285750" indent="-285750">
              <a:buFont typeface="Arial"/>
              <a:buChar char="•"/>
            </a:pPr>
            <a:r>
              <a:rPr lang="en-US" sz="2400" dirty="0">
                <a:latin typeface="Britannic Bold" charset="0"/>
              </a:rPr>
              <a:t>Extroverts need varied activities with lots of people to interact with.  Take them to the mall!  Introverts need some recharging time – maybe a movie or a small game challenge at the hotel for them. </a:t>
            </a:r>
          </a:p>
          <a:p>
            <a:endParaRPr lang="en-US" dirty="0"/>
          </a:p>
        </p:txBody>
      </p:sp>
    </p:spTree>
    <p:extLst>
      <p:ext uri="{BB962C8B-B14F-4D97-AF65-F5344CB8AC3E}">
        <p14:creationId xmlns:p14="http://schemas.microsoft.com/office/powerpoint/2010/main" val="1600861949"/>
      </p:ext>
    </p:extLst>
  </p:cSld>
  <p:clrMapOvr>
    <a:masterClrMapping/>
  </p:clrMapOvr>
  <mc:AlternateContent xmlns:mc="http://schemas.openxmlformats.org/markup-compatibility/2006" xmlns:p14="http://schemas.microsoft.com/office/powerpoint/2010/main">
    <mc:Choice Requires="p14">
      <p:transition spd="slow" p14:dur="1500" advClick="0" advTm="114000">
        <p:split orient="vert"/>
      </p:transition>
    </mc:Choice>
    <mc:Fallback xmlns="">
      <p:transition xmlns:p14="http://schemas.microsoft.com/office/powerpoint/2010/main" spd="slow" advClick="0" advTm="114000">
        <p:split orient="vert"/>
      </p:transition>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 y="0"/>
            <a:ext cx="9144001" cy="6857999"/>
          </a:xfrm>
          <a:prstGeom prst="rect">
            <a:avLst/>
          </a:prstGeom>
          <a:solidFill>
            <a:srgbClr val="121C75"/>
          </a:solidFill>
        </p:spPr>
        <p:txBody>
          <a:bodyPr wrap="square" rtlCol="0">
            <a:spAutoFit/>
          </a:bodyPr>
          <a:lstStyle/>
          <a:p>
            <a:endParaRPr lang="en-US" dirty="0"/>
          </a:p>
        </p:txBody>
      </p:sp>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7" name="Picture 6" descr="silver.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15900" y="203200"/>
            <a:ext cx="8704508" cy="6430852"/>
          </a:xfrm>
          <a:prstGeom prst="rect">
            <a:avLst/>
          </a:prstGeom>
        </p:spPr>
      </p:pic>
      <p:sp>
        <p:nvSpPr>
          <p:cNvPr id="8" name="Rounded Rectangle 7"/>
          <p:cNvSpPr/>
          <p:nvPr/>
        </p:nvSpPr>
        <p:spPr>
          <a:xfrm>
            <a:off x="533400" y="533400"/>
            <a:ext cx="8153400" cy="58674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9" name="TextBox 8"/>
          <p:cNvSpPr txBox="1"/>
          <p:nvPr/>
        </p:nvSpPr>
        <p:spPr>
          <a:xfrm>
            <a:off x="881349" y="611148"/>
            <a:ext cx="7576851" cy="646331"/>
          </a:xfrm>
          <a:prstGeom prst="rect">
            <a:avLst/>
          </a:prstGeom>
          <a:noFill/>
        </p:spPr>
        <p:txBody>
          <a:bodyPr wrap="square" rtlCol="0">
            <a:spAutoFit/>
          </a:bodyPr>
          <a:lstStyle/>
          <a:p>
            <a:pPr algn="ctr"/>
            <a:r>
              <a:rPr lang="en-US" sz="3600" dirty="0" smtClean="0">
                <a:latin typeface="Britannic Bold"/>
                <a:cs typeface="Britannic Bold"/>
              </a:rPr>
              <a:t>Resources</a:t>
            </a:r>
            <a:endParaRPr lang="en-US" sz="3600" dirty="0">
              <a:latin typeface="Britannic Bold"/>
              <a:cs typeface="Britannic Bold"/>
            </a:endParaRPr>
          </a:p>
        </p:txBody>
      </p:sp>
      <p:sp>
        <p:nvSpPr>
          <p:cNvPr id="11" name="TextBox 10"/>
          <p:cNvSpPr txBox="1"/>
          <p:nvPr/>
        </p:nvSpPr>
        <p:spPr>
          <a:xfrm>
            <a:off x="685801" y="1116210"/>
            <a:ext cx="8001000" cy="2677656"/>
          </a:xfrm>
          <a:prstGeom prst="rect">
            <a:avLst/>
          </a:prstGeom>
          <a:noFill/>
        </p:spPr>
        <p:txBody>
          <a:bodyPr wrap="square" rtlCol="0">
            <a:spAutoFit/>
          </a:bodyPr>
          <a:lstStyle/>
          <a:p>
            <a:pPr marL="285750" lvl="0" indent="-285750">
              <a:buFont typeface="Arial"/>
              <a:buChar char="•"/>
            </a:pPr>
            <a:r>
              <a:rPr lang="en-US" sz="2400" dirty="0">
                <a:latin typeface="Britannic Bold"/>
                <a:cs typeface="Britannic Bold"/>
              </a:rPr>
              <a:t>Self-promotion for Introverts, Nancy </a:t>
            </a:r>
            <a:r>
              <a:rPr lang="en-US" sz="2400" dirty="0" err="1">
                <a:latin typeface="Britannic Bold"/>
                <a:cs typeface="Britannic Bold"/>
              </a:rPr>
              <a:t>Acowitz</a:t>
            </a:r>
            <a:r>
              <a:rPr lang="en-US" sz="2400" dirty="0">
                <a:latin typeface="Britannic Bold"/>
                <a:cs typeface="Britannic Bold"/>
              </a:rPr>
              <a:t>, 2010, McGraw-Hill</a:t>
            </a:r>
          </a:p>
          <a:p>
            <a:pPr marL="285750" lvl="0" indent="-285750">
              <a:buFont typeface="Arial"/>
              <a:buChar char="•"/>
            </a:pPr>
            <a:r>
              <a:rPr lang="en-US" sz="2400" dirty="0">
                <a:latin typeface="Britannic Bold"/>
                <a:cs typeface="Britannic Bold"/>
              </a:rPr>
              <a:t>Quiet – The Power of Introverts in a World That Can’t Stop Talking, Susan Cain, 2012, Crown Publishers</a:t>
            </a:r>
          </a:p>
          <a:p>
            <a:pPr marL="285750" lvl="0" indent="-285750">
              <a:buFont typeface="Arial"/>
              <a:buChar char="•"/>
            </a:pPr>
            <a:r>
              <a:rPr lang="en-US" sz="2400" dirty="0">
                <a:latin typeface="Britannic Bold"/>
                <a:cs typeface="Britannic Bold"/>
              </a:rPr>
              <a:t>Caring for Your Introvert - The habits and needs of a little-understood group, Jonathan Rauch, The Atlantic, March 2003. </a:t>
            </a:r>
            <a:endParaRPr lang="en-US" dirty="0">
              <a:latin typeface="Britannic Bold"/>
              <a:cs typeface="Britannic Bold"/>
            </a:endParaRPr>
          </a:p>
        </p:txBody>
      </p:sp>
      <p:pic>
        <p:nvPicPr>
          <p:cNvPr id="13" name="Picture 12"/>
          <p:cNvPicPr>
            <a:picLocks noChangeAspect="1"/>
          </p:cNvPicPr>
          <p:nvPr/>
        </p:nvPicPr>
        <p:blipFill>
          <a:blip r:embed="rId4"/>
          <a:stretch>
            <a:fillRect/>
          </a:stretch>
        </p:blipFill>
        <p:spPr>
          <a:xfrm>
            <a:off x="6609184" y="3600450"/>
            <a:ext cx="1849016" cy="2710845"/>
          </a:xfrm>
          <a:prstGeom prst="rect">
            <a:avLst/>
          </a:prstGeom>
        </p:spPr>
      </p:pic>
      <p:sp>
        <p:nvSpPr>
          <p:cNvPr id="14" name="TextBox 13"/>
          <p:cNvSpPr txBox="1"/>
          <p:nvPr/>
        </p:nvSpPr>
        <p:spPr>
          <a:xfrm>
            <a:off x="685800" y="3679397"/>
            <a:ext cx="5923384" cy="2954655"/>
          </a:xfrm>
          <a:prstGeom prst="rect">
            <a:avLst/>
          </a:prstGeom>
          <a:noFill/>
        </p:spPr>
        <p:txBody>
          <a:bodyPr wrap="square" rtlCol="0">
            <a:spAutoFit/>
          </a:bodyPr>
          <a:lstStyle/>
          <a:p>
            <a:pPr lvl="0"/>
            <a:r>
              <a:rPr lang="en-US" sz="2400" u="sng" dirty="0" smtClean="0">
                <a:latin typeface="Britannic Bold"/>
                <a:cs typeface="Britannic Bold"/>
                <a:hlinkClick r:id="rId5"/>
              </a:rPr>
              <a:t>http</a:t>
            </a:r>
            <a:r>
              <a:rPr lang="en-US" sz="2400" u="sng" dirty="0">
                <a:latin typeface="Britannic Bold"/>
                <a:cs typeface="Britannic Bold"/>
                <a:hlinkClick r:id="rId5"/>
              </a:rPr>
              <a:t>://www.theatlantic.com/magazine/archive/2003/03/caring-for-your-introvert/302696/</a:t>
            </a:r>
            <a:r>
              <a:rPr lang="en-US" sz="2400" dirty="0">
                <a:latin typeface="Britannic Bold"/>
                <a:cs typeface="Britannic Bold"/>
              </a:rPr>
              <a:t> </a:t>
            </a:r>
          </a:p>
          <a:p>
            <a:pPr marL="285750" lvl="0" indent="-285750">
              <a:buFont typeface="Arial"/>
              <a:buChar char="•"/>
            </a:pPr>
            <a:r>
              <a:rPr lang="en-US" sz="2400" dirty="0">
                <a:latin typeface="Britannic Bold"/>
                <a:cs typeface="Britannic Bold"/>
              </a:rPr>
              <a:t>Revenge of the Introvert, </a:t>
            </a:r>
            <a:r>
              <a:rPr lang="en-US" sz="2400" dirty="0" err="1">
                <a:latin typeface="Britannic Bold"/>
                <a:cs typeface="Britannic Bold"/>
              </a:rPr>
              <a:t>Helgoe</a:t>
            </a:r>
            <a:r>
              <a:rPr lang="en-US" sz="2400" dirty="0">
                <a:latin typeface="Britannic Bold"/>
                <a:cs typeface="Britannic Bold"/>
              </a:rPr>
              <a:t>, L., &amp; </a:t>
            </a:r>
            <a:r>
              <a:rPr lang="en-US" sz="2400" dirty="0" err="1">
                <a:latin typeface="Britannic Bold"/>
                <a:cs typeface="Britannic Bold"/>
              </a:rPr>
              <a:t>Hutson</a:t>
            </a:r>
            <a:r>
              <a:rPr lang="en-US" sz="2400" dirty="0">
                <a:latin typeface="Britannic Bold"/>
                <a:cs typeface="Britannic Bold"/>
              </a:rPr>
              <a:t>, M. (2010, Revenge of the introvert. Psychology Today, 43, 54-61, 4. </a:t>
            </a:r>
          </a:p>
          <a:p>
            <a:endParaRPr lang="en-US" dirty="0"/>
          </a:p>
        </p:txBody>
      </p:sp>
    </p:spTree>
    <p:extLst>
      <p:ext uri="{BB962C8B-B14F-4D97-AF65-F5344CB8AC3E}">
        <p14:creationId xmlns:p14="http://schemas.microsoft.com/office/powerpoint/2010/main" val="2590954626"/>
      </p:ext>
    </p:extLst>
  </p:cSld>
  <p:clrMapOvr>
    <a:masterClrMapping/>
  </p:clrMapOvr>
  <mc:AlternateContent xmlns:mc="http://schemas.openxmlformats.org/markup-compatibility/2006" xmlns:p14="http://schemas.microsoft.com/office/powerpoint/2010/main">
    <mc:Choice Requires="p14">
      <p:transition spd="slow" p14:dur="1300" advClick="0" advTm="15000">
        <p:circle/>
      </p:transition>
    </mc:Choice>
    <mc:Fallback xmlns="">
      <p:transition xmlns:p14="http://schemas.microsoft.com/office/powerpoint/2010/main" spd="slow" advClick="0" advTm="15000">
        <p:circle/>
      </p:transition>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 y="0"/>
            <a:ext cx="9144001" cy="6857999"/>
          </a:xfrm>
          <a:prstGeom prst="rect">
            <a:avLst/>
          </a:prstGeom>
          <a:solidFill>
            <a:srgbClr val="121C75"/>
          </a:solidFill>
        </p:spPr>
        <p:txBody>
          <a:bodyPr wrap="square" rtlCol="0">
            <a:spAutoFit/>
          </a:bodyPr>
          <a:lstStyle/>
          <a:p>
            <a:endParaRPr lang="en-US" dirty="0"/>
          </a:p>
        </p:txBody>
      </p:sp>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7" name="Picture 6" descr="silver.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15900" y="203200"/>
            <a:ext cx="8704508" cy="6430852"/>
          </a:xfrm>
          <a:prstGeom prst="rect">
            <a:avLst/>
          </a:prstGeom>
        </p:spPr>
      </p:pic>
      <p:sp>
        <p:nvSpPr>
          <p:cNvPr id="8" name="Rounded Rectangle 7"/>
          <p:cNvSpPr/>
          <p:nvPr/>
        </p:nvSpPr>
        <p:spPr>
          <a:xfrm>
            <a:off x="533400" y="533400"/>
            <a:ext cx="8153400" cy="58674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9" name="TextBox 8"/>
          <p:cNvSpPr txBox="1"/>
          <p:nvPr/>
        </p:nvSpPr>
        <p:spPr>
          <a:xfrm>
            <a:off x="881349" y="611148"/>
            <a:ext cx="7576851" cy="646331"/>
          </a:xfrm>
          <a:prstGeom prst="rect">
            <a:avLst/>
          </a:prstGeom>
          <a:noFill/>
        </p:spPr>
        <p:txBody>
          <a:bodyPr wrap="square" rtlCol="0">
            <a:spAutoFit/>
          </a:bodyPr>
          <a:lstStyle/>
          <a:p>
            <a:pPr algn="ctr"/>
            <a:r>
              <a:rPr lang="en-US" sz="3600" dirty="0" smtClean="0">
                <a:latin typeface="Britannic Bold"/>
                <a:cs typeface="Britannic Bold"/>
              </a:rPr>
              <a:t>Resources</a:t>
            </a:r>
            <a:endParaRPr lang="en-US" sz="3600" dirty="0">
              <a:latin typeface="Britannic Bold"/>
              <a:cs typeface="Britannic Bold"/>
            </a:endParaRPr>
          </a:p>
        </p:txBody>
      </p:sp>
      <p:sp>
        <p:nvSpPr>
          <p:cNvPr id="11" name="TextBox 10"/>
          <p:cNvSpPr txBox="1"/>
          <p:nvPr/>
        </p:nvSpPr>
        <p:spPr>
          <a:xfrm>
            <a:off x="1109949" y="1116210"/>
            <a:ext cx="7576851" cy="2831544"/>
          </a:xfrm>
          <a:prstGeom prst="rect">
            <a:avLst/>
          </a:prstGeom>
          <a:noFill/>
        </p:spPr>
        <p:txBody>
          <a:bodyPr wrap="square" rtlCol="0">
            <a:spAutoFit/>
          </a:bodyPr>
          <a:lstStyle/>
          <a:p>
            <a:pPr marL="285750" lvl="0" indent="-285750">
              <a:buFont typeface="Arial"/>
              <a:buChar char="•"/>
            </a:pPr>
            <a:r>
              <a:rPr lang="en-US" sz="2000" dirty="0" smtClean="0">
                <a:latin typeface="Britannic Bold"/>
                <a:cs typeface="Britannic Bold"/>
              </a:rPr>
              <a:t>Team </a:t>
            </a:r>
            <a:r>
              <a:rPr lang="en-US" sz="2000" dirty="0">
                <a:latin typeface="Britannic Bold"/>
                <a:cs typeface="Britannic Bold"/>
              </a:rPr>
              <a:t>Building for Introverts, Life Meets Work    </a:t>
            </a:r>
            <a:r>
              <a:rPr lang="en-US" sz="2000" u="sng" dirty="0">
                <a:latin typeface="Britannic Bold"/>
                <a:cs typeface="Britannic Bold"/>
                <a:hlinkClick r:id="rId4"/>
              </a:rPr>
              <a:t>http://www.lifemeetswork.com/knowledge-center/tips-for-managers/tips-tactics/team-building-for-introverts/</a:t>
            </a:r>
            <a:r>
              <a:rPr lang="en-US" sz="2000" dirty="0">
                <a:latin typeface="Britannic Bold"/>
                <a:cs typeface="Britannic Bold"/>
              </a:rPr>
              <a:t> </a:t>
            </a:r>
          </a:p>
          <a:p>
            <a:pPr marL="285750" lvl="0" indent="-285750">
              <a:buFont typeface="Arial"/>
              <a:buChar char="•"/>
            </a:pPr>
            <a:r>
              <a:rPr lang="en-US" sz="2000" u="sng" dirty="0">
                <a:latin typeface="Britannic Bold"/>
                <a:cs typeface="Britannic Bold"/>
                <a:hlinkClick r:id="rId5"/>
              </a:rPr>
              <a:t>http://www.lisapetrilli.com/2013/03/25/ten-things-educators-should-know-about-introverted-students/</a:t>
            </a:r>
            <a:r>
              <a:rPr lang="en-US" sz="2000" dirty="0">
                <a:latin typeface="Britannic Bold"/>
                <a:cs typeface="Britannic Bold"/>
              </a:rPr>
              <a:t> </a:t>
            </a:r>
          </a:p>
          <a:p>
            <a:pPr marL="285750" lvl="0" indent="-285750">
              <a:buFont typeface="Arial"/>
              <a:buChar char="•"/>
            </a:pPr>
            <a:r>
              <a:rPr lang="en-US" sz="2000" dirty="0">
                <a:latin typeface="Britannic Bold"/>
                <a:cs typeface="Britannic Bold"/>
              </a:rPr>
              <a:t>Dealing with Different Personalities, Elisa Warner, </a:t>
            </a:r>
            <a:r>
              <a:rPr lang="en-US" sz="2000" u="sng" dirty="0">
                <a:latin typeface="Britannic Bold"/>
                <a:cs typeface="Britannic Bold"/>
                <a:hlinkClick r:id="rId6"/>
              </a:rPr>
              <a:t>www.idea.org/blog/2005/21/02/dealing-with-different-personalities/</a:t>
            </a:r>
            <a:endParaRPr lang="en-US" sz="2000" dirty="0">
              <a:latin typeface="Britannic Bold"/>
              <a:cs typeface="Britannic Bold"/>
            </a:endParaRPr>
          </a:p>
          <a:p>
            <a:endParaRPr lang="en-US" dirty="0">
              <a:latin typeface="Britannic Bold"/>
              <a:cs typeface="Britannic Bold"/>
            </a:endParaRPr>
          </a:p>
        </p:txBody>
      </p:sp>
      <p:pic>
        <p:nvPicPr>
          <p:cNvPr id="10" name="Picture 9"/>
          <p:cNvPicPr>
            <a:picLocks noChangeAspect="1"/>
          </p:cNvPicPr>
          <p:nvPr/>
        </p:nvPicPr>
        <p:blipFill>
          <a:blip r:embed="rId7"/>
          <a:stretch>
            <a:fillRect/>
          </a:stretch>
        </p:blipFill>
        <p:spPr>
          <a:xfrm flipH="1">
            <a:off x="881349" y="3689955"/>
            <a:ext cx="1839528" cy="2710845"/>
          </a:xfrm>
          <a:prstGeom prst="rect">
            <a:avLst/>
          </a:prstGeom>
        </p:spPr>
      </p:pic>
      <p:sp>
        <p:nvSpPr>
          <p:cNvPr id="4" name="TextBox 3"/>
          <p:cNvSpPr txBox="1"/>
          <p:nvPr/>
        </p:nvSpPr>
        <p:spPr>
          <a:xfrm>
            <a:off x="2674669" y="3557153"/>
            <a:ext cx="5783531" cy="2831544"/>
          </a:xfrm>
          <a:prstGeom prst="rect">
            <a:avLst/>
          </a:prstGeom>
          <a:noFill/>
        </p:spPr>
        <p:txBody>
          <a:bodyPr wrap="square" rtlCol="0">
            <a:spAutoFit/>
          </a:bodyPr>
          <a:lstStyle/>
          <a:p>
            <a:pPr marL="285750" lvl="0" indent="-285750">
              <a:buFont typeface="Arial"/>
              <a:buChar char="•"/>
            </a:pPr>
            <a:r>
              <a:rPr lang="en-US" sz="2000" dirty="0">
                <a:latin typeface="Britannic Bold"/>
                <a:cs typeface="Britannic Bold"/>
              </a:rPr>
              <a:t>The Introvert Advantage, How to Thrive in an Extrovert World by Marti Olsen Laney, </a:t>
            </a:r>
            <a:r>
              <a:rPr lang="en-US" sz="2000" dirty="0" err="1">
                <a:latin typeface="Britannic Bold"/>
                <a:cs typeface="Britannic Bold"/>
              </a:rPr>
              <a:t>Worlman</a:t>
            </a:r>
            <a:r>
              <a:rPr lang="en-US" sz="2000" dirty="0">
                <a:latin typeface="Britannic Bold"/>
                <a:cs typeface="Britannic Bold"/>
              </a:rPr>
              <a:t> Publishing, 2002</a:t>
            </a:r>
          </a:p>
          <a:p>
            <a:pPr marL="285750" lvl="0" indent="-285750">
              <a:buFont typeface="Arial"/>
              <a:buChar char="•"/>
            </a:pPr>
            <a:r>
              <a:rPr lang="en-US" sz="2000" u="sng" dirty="0">
                <a:latin typeface="Britannic Bold"/>
                <a:cs typeface="Britannic Bold"/>
                <a:hlinkClick r:id="rId8"/>
              </a:rPr>
              <a:t>http://www.teambuildingsolutions.co.uk/Default.aspx?pagename=Introverts-and-Teams-Teambuilding-Solutions</a:t>
            </a:r>
            <a:endParaRPr lang="en-US" sz="2000" dirty="0">
              <a:latin typeface="Britannic Bold"/>
              <a:cs typeface="Britannic Bold"/>
            </a:endParaRPr>
          </a:p>
          <a:p>
            <a:pPr marL="285750" lvl="0" indent="-285750">
              <a:buFont typeface="Arial"/>
              <a:buChar char="•"/>
            </a:pPr>
            <a:r>
              <a:rPr lang="en-US" sz="2000" u="sng" dirty="0">
                <a:latin typeface="Britannic Bold"/>
                <a:cs typeface="Britannic Bold"/>
                <a:hlinkClick r:id="rId9"/>
              </a:rPr>
              <a:t>http://work.chron.com/job-training-introverts-2834.html</a:t>
            </a:r>
            <a:endParaRPr lang="en-US" sz="2000" dirty="0">
              <a:latin typeface="Britannic Bold"/>
              <a:cs typeface="Britannic Bold"/>
            </a:endParaRPr>
          </a:p>
          <a:p>
            <a:endParaRPr lang="en-US" dirty="0"/>
          </a:p>
        </p:txBody>
      </p:sp>
    </p:spTree>
    <p:extLst>
      <p:ext uri="{BB962C8B-B14F-4D97-AF65-F5344CB8AC3E}">
        <p14:creationId xmlns:p14="http://schemas.microsoft.com/office/powerpoint/2010/main" val="1815909103"/>
      </p:ext>
    </p:extLst>
  </p:cSld>
  <p:clrMapOvr>
    <a:masterClrMapping/>
  </p:clrMapOvr>
  <mc:AlternateContent xmlns:mc="http://schemas.openxmlformats.org/markup-compatibility/2006" xmlns:p14="http://schemas.microsoft.com/office/powerpoint/2010/main">
    <mc:Choice Requires="p14">
      <p:transition spd="slow" p14:dur="1300" advClick="0" advTm="15000">
        <p:circle/>
      </p:transition>
    </mc:Choice>
    <mc:Fallback xmlns="">
      <p:transition xmlns:p14="http://schemas.microsoft.com/office/powerpoint/2010/main" spd="slow" advClick="0" advTm="15000">
        <p:circle/>
      </p:transition>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 y="0"/>
            <a:ext cx="9144001" cy="6857999"/>
          </a:xfrm>
          <a:prstGeom prst="rect">
            <a:avLst/>
          </a:prstGeom>
          <a:solidFill>
            <a:srgbClr val="121C75"/>
          </a:solidFill>
        </p:spPr>
        <p:txBody>
          <a:bodyPr wrap="square" rtlCol="0">
            <a:spAutoFit/>
          </a:bodyPr>
          <a:lstStyle/>
          <a:p>
            <a:endParaRPr lang="en-US" dirty="0"/>
          </a:p>
        </p:txBody>
      </p:sp>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7" name="Picture 6" descr="silver.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15900" y="203200"/>
            <a:ext cx="8704508" cy="6430852"/>
          </a:xfrm>
          <a:prstGeom prst="rect">
            <a:avLst/>
          </a:prstGeom>
        </p:spPr>
      </p:pic>
      <p:sp>
        <p:nvSpPr>
          <p:cNvPr id="8" name="Rounded Rectangle 7"/>
          <p:cNvSpPr/>
          <p:nvPr/>
        </p:nvSpPr>
        <p:spPr>
          <a:xfrm>
            <a:off x="533400" y="533400"/>
            <a:ext cx="8153400" cy="58674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9" name="Picture 6" descr="banner2.gif"/>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rot="818070">
            <a:off x="1371600" y="547688"/>
            <a:ext cx="6248400" cy="601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7"/>
          <p:cNvSpPr txBox="1">
            <a:spLocks noChangeArrowheads="1"/>
          </p:cNvSpPr>
          <p:nvPr/>
        </p:nvSpPr>
        <p:spPr bwMode="auto">
          <a:xfrm rot="21110747">
            <a:off x="2537977" y="3061959"/>
            <a:ext cx="3611562"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cs typeface="Arial" charset="0"/>
              </a:defRPr>
            </a:lvl1pPr>
            <a:lvl2pPr marL="22860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ctr" eaLnBrk="1" hangingPunct="1"/>
            <a:r>
              <a:rPr lang="en-US" sz="2400" dirty="0">
                <a:latin typeface="Britannic Bold" charset="0"/>
              </a:rPr>
              <a:t>Questions? </a:t>
            </a:r>
          </a:p>
          <a:p>
            <a:pPr algn="ctr" eaLnBrk="1" hangingPunct="1"/>
            <a:r>
              <a:rPr lang="en-US" sz="2400" dirty="0">
                <a:latin typeface="Britannic Bold" charset="0"/>
              </a:rPr>
              <a:t>Contact </a:t>
            </a:r>
            <a:r>
              <a:rPr lang="en-US" sz="2400" dirty="0" smtClean="0">
                <a:latin typeface="Britannic Bold" charset="0"/>
              </a:rPr>
              <a:t>me:</a:t>
            </a:r>
            <a:endParaRPr lang="en-US" sz="2400" dirty="0">
              <a:latin typeface="Britannic Bold" charset="0"/>
              <a:ea typeface="ＭＳ Ｐゴシック" charset="0"/>
            </a:endParaRPr>
          </a:p>
          <a:p>
            <a:pPr lvl="1" eaLnBrk="1" hangingPunct="1"/>
            <a:endParaRPr lang="en-US" sz="2400" dirty="0">
              <a:latin typeface="Britannic Bold" charset="0"/>
              <a:ea typeface="ＭＳ Ｐゴシック" charset="0"/>
            </a:endParaRPr>
          </a:p>
          <a:p>
            <a:pPr lvl="1" eaLnBrk="1" hangingPunct="1"/>
            <a:r>
              <a:rPr lang="en-US" sz="2400" dirty="0" smtClean="0">
                <a:latin typeface="Britannic Bold" charset="0"/>
                <a:ea typeface="ＭＳ Ｐゴシック" charset="0"/>
                <a:hlinkClick r:id="rId5"/>
              </a:rPr>
              <a:t>kkentfield</a:t>
            </a:r>
            <a:r>
              <a:rPr lang="en-US" sz="2400" dirty="0">
                <a:latin typeface="Britannic Bold" charset="0"/>
                <a:ea typeface="ＭＳ Ｐゴシック" charset="0"/>
                <a:hlinkClick r:id="rId5"/>
              </a:rPr>
              <a:t>@usfirst.org</a:t>
            </a:r>
            <a:endParaRPr lang="en-US" sz="2400" dirty="0">
              <a:latin typeface="Britannic Bold" charset="0"/>
              <a:ea typeface="ＭＳ Ｐゴシック" charset="0"/>
            </a:endParaRPr>
          </a:p>
          <a:p>
            <a:pPr eaLnBrk="1" hangingPunct="1"/>
            <a:endParaRPr lang="en-US" sz="2400" dirty="0">
              <a:latin typeface="Britannic Bold" charset="0"/>
            </a:endParaRPr>
          </a:p>
        </p:txBody>
      </p:sp>
    </p:spTree>
    <p:extLst>
      <p:ext uri="{BB962C8B-B14F-4D97-AF65-F5344CB8AC3E}">
        <p14:creationId xmlns:p14="http://schemas.microsoft.com/office/powerpoint/2010/main" val="893439169"/>
      </p:ext>
    </p:extLst>
  </p:cSld>
  <p:clrMapOvr>
    <a:masterClrMapping/>
  </p:clrMapOvr>
  <mc:AlternateContent xmlns:mc="http://schemas.openxmlformats.org/markup-compatibility/2006" xmlns:p14="http://schemas.microsoft.com/office/powerpoint/2010/main">
    <mc:Choice Requires="p14">
      <p:transition spd="slow" p14:dur="1500" advClick="0" advTm="12000">
        <p:randomBar dir="vert"/>
      </p:transition>
    </mc:Choice>
    <mc:Fallback xmlns="">
      <p:transition xmlns:p14="http://schemas.microsoft.com/office/powerpoint/2010/main" spd="slow" advClick="0" advTm="12000">
        <p:randomBar dir="vert"/>
      </p:transition>
    </mc:Fallback>
  </mc:AlternateContent>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 y="0"/>
            <a:ext cx="9144001" cy="6857999"/>
          </a:xfrm>
          <a:prstGeom prst="rect">
            <a:avLst/>
          </a:prstGeom>
          <a:solidFill>
            <a:srgbClr val="121C75"/>
          </a:solidFill>
        </p:spPr>
        <p:txBody>
          <a:bodyPr wrap="square" rtlCol="0">
            <a:spAutoFit/>
          </a:bodyPr>
          <a:lstStyle/>
          <a:p>
            <a:endParaRPr lang="en-US" dirty="0"/>
          </a:p>
        </p:txBody>
      </p:sp>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7" name="Picture 6" descr="silver.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15900" y="203200"/>
            <a:ext cx="8704508" cy="6430852"/>
          </a:xfrm>
          <a:prstGeom prst="rect">
            <a:avLst/>
          </a:prstGeom>
        </p:spPr>
      </p:pic>
      <p:sp>
        <p:nvSpPr>
          <p:cNvPr id="8" name="Rounded Rectangle 7"/>
          <p:cNvSpPr/>
          <p:nvPr/>
        </p:nvSpPr>
        <p:spPr>
          <a:xfrm>
            <a:off x="533400" y="533400"/>
            <a:ext cx="8153400" cy="58674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9" name="Picture 6" descr="banner2.gif"/>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rot="818070">
            <a:off x="1371600" y="547688"/>
            <a:ext cx="6248400" cy="601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7"/>
          <p:cNvSpPr txBox="1">
            <a:spLocks noChangeArrowheads="1"/>
          </p:cNvSpPr>
          <p:nvPr/>
        </p:nvSpPr>
        <p:spPr bwMode="auto">
          <a:xfrm rot="21110747">
            <a:off x="2537977" y="2692627"/>
            <a:ext cx="3611562"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cs typeface="Arial" charset="0"/>
              </a:defRPr>
            </a:lvl1pPr>
            <a:lvl2pPr marL="22860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ctr" eaLnBrk="1" hangingPunct="1"/>
            <a:r>
              <a:rPr lang="en-US" sz="2400" dirty="0"/>
              <a:t>a mind </a:t>
            </a:r>
            <a:r>
              <a:rPr lang="en-US" sz="2400" dirty="0" smtClean="0"/>
              <a:t>forever</a:t>
            </a:r>
          </a:p>
          <a:p>
            <a:pPr algn="ctr" eaLnBrk="1" hangingPunct="1"/>
            <a:r>
              <a:rPr lang="en-US" sz="2400" dirty="0" smtClean="0"/>
              <a:t>Voyaging </a:t>
            </a:r>
            <a:r>
              <a:rPr lang="en-US" sz="2400" dirty="0"/>
              <a:t>through strange seas of </a:t>
            </a:r>
            <a:endParaRPr lang="en-US" sz="2400" dirty="0" smtClean="0"/>
          </a:p>
          <a:p>
            <a:pPr algn="ctr" eaLnBrk="1" hangingPunct="1"/>
            <a:r>
              <a:rPr lang="en-US" sz="2400" dirty="0" smtClean="0"/>
              <a:t>Thought </a:t>
            </a:r>
            <a:r>
              <a:rPr lang="en-US" sz="2400" dirty="0"/>
              <a:t>alone</a:t>
            </a:r>
            <a:r>
              <a:rPr lang="en-US" sz="2400" dirty="0" smtClean="0"/>
              <a:t>.</a:t>
            </a:r>
            <a:endParaRPr lang="en-US" sz="2400" dirty="0"/>
          </a:p>
          <a:p>
            <a:pPr algn="ctr" eaLnBrk="1" hangingPunct="1"/>
            <a:r>
              <a:rPr lang="en-US" sz="2400" dirty="0" smtClean="0"/>
              <a:t>~William Wordsworth</a:t>
            </a:r>
          </a:p>
          <a:p>
            <a:pPr algn="ctr" eaLnBrk="1" hangingPunct="1"/>
            <a:r>
              <a:rPr lang="en-US" sz="2400" dirty="0" smtClean="0"/>
              <a:t>(when writing about introvert Albert Einstein)</a:t>
            </a:r>
            <a:endParaRPr lang="en-US" sz="2400" dirty="0"/>
          </a:p>
        </p:txBody>
      </p:sp>
    </p:spTree>
    <p:extLst>
      <p:ext uri="{BB962C8B-B14F-4D97-AF65-F5344CB8AC3E}">
        <p14:creationId xmlns:p14="http://schemas.microsoft.com/office/powerpoint/2010/main" val="1706665923"/>
      </p:ext>
    </p:extLst>
  </p:cSld>
  <p:clrMapOvr>
    <a:masterClrMapping/>
  </p:clrMapOvr>
  <mc:AlternateContent xmlns:mc="http://schemas.openxmlformats.org/markup-compatibility/2006" xmlns:p14="http://schemas.microsoft.com/office/powerpoint/2010/main">
    <mc:Choice Requires="p14">
      <p:transition spd="slow" p14:dur="1500" advClick="0" advTm="12000">
        <p:randomBar dir="vert"/>
      </p:transition>
    </mc:Choice>
    <mc:Fallback xmlns="">
      <p:transition xmlns:p14="http://schemas.microsoft.com/office/powerpoint/2010/main" spd="slow" advClick="0" advTm="12000">
        <p:randomBar dir="vert"/>
      </p:transition>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 y="0"/>
            <a:ext cx="9144001" cy="6857999"/>
          </a:xfrm>
          <a:prstGeom prst="rect">
            <a:avLst/>
          </a:prstGeom>
          <a:solidFill>
            <a:srgbClr val="121C75"/>
          </a:solidFill>
        </p:spPr>
        <p:txBody>
          <a:bodyPr wrap="square" rtlCol="0">
            <a:spAutoFit/>
          </a:bodyPr>
          <a:lstStyle/>
          <a:p>
            <a:endParaRPr lang="en-US" dirty="0"/>
          </a:p>
        </p:txBody>
      </p:sp>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7" name="Picture 6" descr="silver.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15900" y="203200"/>
            <a:ext cx="8704508" cy="6430852"/>
          </a:xfrm>
          <a:prstGeom prst="rect">
            <a:avLst/>
          </a:prstGeom>
        </p:spPr>
      </p:pic>
      <p:sp>
        <p:nvSpPr>
          <p:cNvPr id="8" name="Rounded Rectangle 7"/>
          <p:cNvSpPr/>
          <p:nvPr/>
        </p:nvSpPr>
        <p:spPr>
          <a:xfrm>
            <a:off x="533400" y="533400"/>
            <a:ext cx="8153400" cy="58674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9" name="Picture 9" descr="batteries.gif"/>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457200" y="3886199"/>
            <a:ext cx="3701716" cy="29613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7"/>
          <p:cNvSpPr txBox="1">
            <a:spLocks noChangeArrowheads="1"/>
          </p:cNvSpPr>
          <p:nvPr/>
        </p:nvSpPr>
        <p:spPr bwMode="auto">
          <a:xfrm>
            <a:off x="1066800" y="609600"/>
            <a:ext cx="7239000" cy="2739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ctr" eaLnBrk="1" hangingPunct="1"/>
            <a:r>
              <a:rPr lang="en-US" sz="4400" dirty="0" smtClean="0">
                <a:latin typeface="Britannic Bold" charset="0"/>
              </a:rPr>
              <a:t>Introverts vs. Extroverts</a:t>
            </a:r>
            <a:endParaRPr lang="en-US" sz="4400" dirty="0">
              <a:latin typeface="Britannic Bold" charset="0"/>
            </a:endParaRPr>
          </a:p>
          <a:p>
            <a:pPr eaLnBrk="1" hangingPunct="1">
              <a:buFont typeface="Arial" charset="0"/>
              <a:buChar char="•"/>
            </a:pPr>
            <a:r>
              <a:rPr lang="en-US" sz="3200" dirty="0" smtClean="0">
                <a:latin typeface="Britannic Bold" charset="0"/>
              </a:rPr>
              <a:t>Not about being shy</a:t>
            </a:r>
          </a:p>
          <a:p>
            <a:pPr eaLnBrk="1" hangingPunct="1">
              <a:buFont typeface="Arial" charset="0"/>
              <a:buChar char="•"/>
            </a:pPr>
            <a:r>
              <a:rPr lang="en-US" sz="3200" dirty="0" smtClean="0">
                <a:latin typeface="Britannic Bold" charset="0"/>
              </a:rPr>
              <a:t>Not about being anti-social</a:t>
            </a:r>
          </a:p>
          <a:p>
            <a:pPr eaLnBrk="1" hangingPunct="1">
              <a:buFont typeface="Arial" charset="0"/>
              <a:buChar char="•"/>
            </a:pPr>
            <a:r>
              <a:rPr lang="en-US" sz="3200" dirty="0" smtClean="0">
                <a:latin typeface="Britannic Bold" charset="0"/>
              </a:rPr>
              <a:t>It IS about how we draw our energy and re-charge our batteries</a:t>
            </a:r>
          </a:p>
        </p:txBody>
      </p:sp>
      <p:sp>
        <p:nvSpPr>
          <p:cNvPr id="4" name="TextBox 3"/>
          <p:cNvSpPr txBox="1"/>
          <p:nvPr/>
        </p:nvSpPr>
        <p:spPr>
          <a:xfrm>
            <a:off x="2255219" y="3314355"/>
            <a:ext cx="6202982" cy="1077218"/>
          </a:xfrm>
          <a:prstGeom prst="rect">
            <a:avLst/>
          </a:prstGeom>
          <a:noFill/>
        </p:spPr>
        <p:txBody>
          <a:bodyPr wrap="square" rtlCol="0">
            <a:spAutoFit/>
          </a:bodyPr>
          <a:lstStyle/>
          <a:p>
            <a:pPr>
              <a:buFont typeface="Arial" charset="0"/>
              <a:buChar char="•"/>
            </a:pPr>
            <a:r>
              <a:rPr lang="en-US" sz="3200" dirty="0">
                <a:latin typeface="Britannic Bold" charset="0"/>
              </a:rPr>
              <a:t>Extroverts draw energy from being around people, </a:t>
            </a:r>
            <a:r>
              <a:rPr lang="en-US" sz="3200" dirty="0" smtClean="0">
                <a:latin typeface="Britannic Bold" charset="0"/>
              </a:rPr>
              <a:t>activities</a:t>
            </a:r>
            <a:endParaRPr lang="en-US" sz="3200" dirty="0">
              <a:latin typeface="Britannic Bold" charset="0"/>
            </a:endParaRPr>
          </a:p>
        </p:txBody>
      </p:sp>
      <p:sp>
        <p:nvSpPr>
          <p:cNvPr id="10" name="TextBox 9"/>
          <p:cNvSpPr txBox="1"/>
          <p:nvPr/>
        </p:nvSpPr>
        <p:spPr>
          <a:xfrm>
            <a:off x="3499476" y="4267807"/>
            <a:ext cx="4806324" cy="2339102"/>
          </a:xfrm>
          <a:prstGeom prst="rect">
            <a:avLst/>
          </a:prstGeom>
          <a:noFill/>
        </p:spPr>
        <p:txBody>
          <a:bodyPr wrap="square" rtlCol="0">
            <a:spAutoFit/>
          </a:bodyPr>
          <a:lstStyle/>
          <a:p>
            <a:pPr marL="457200" indent="-457200">
              <a:buFont typeface="Arial"/>
              <a:buChar char="•"/>
            </a:pPr>
            <a:r>
              <a:rPr lang="en-US" sz="3200" dirty="0">
                <a:latin typeface="Britannic Bold" charset="0"/>
              </a:rPr>
              <a:t>Introverts recharge their batteries by being alone, thinking about things</a:t>
            </a:r>
          </a:p>
          <a:p>
            <a:endParaRPr lang="en-US" dirty="0"/>
          </a:p>
        </p:txBody>
      </p:sp>
    </p:spTree>
    <p:extLst>
      <p:ext uri="{BB962C8B-B14F-4D97-AF65-F5344CB8AC3E}">
        <p14:creationId xmlns:p14="http://schemas.microsoft.com/office/powerpoint/2010/main" val="3394244702"/>
      </p:ext>
    </p:extLst>
  </p:cSld>
  <p:clrMapOvr>
    <a:masterClrMapping/>
  </p:clrMapOvr>
  <mc:AlternateContent xmlns:mc="http://schemas.openxmlformats.org/markup-compatibility/2006" xmlns:p14="http://schemas.microsoft.com/office/powerpoint/2010/main">
    <mc:Choice Requires="p14">
      <p:transition spd="slow" p14:dur="2100" advClick="0" advTm="81000">
        <p:wipe/>
      </p:transition>
    </mc:Choice>
    <mc:Fallback xmlns="">
      <p:transition xmlns:p14="http://schemas.microsoft.com/office/powerpoint/2010/main" spd="slow" advClick="0" advTm="81000">
        <p:wipe/>
      </p:transition>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 y="0"/>
            <a:ext cx="9144001" cy="6857999"/>
          </a:xfrm>
          <a:prstGeom prst="rect">
            <a:avLst/>
          </a:prstGeom>
          <a:solidFill>
            <a:srgbClr val="121C75"/>
          </a:solidFill>
        </p:spPr>
        <p:txBody>
          <a:bodyPr wrap="square" rtlCol="0">
            <a:spAutoFit/>
          </a:bodyPr>
          <a:lstStyle/>
          <a:p>
            <a:endParaRPr lang="en-US" dirty="0"/>
          </a:p>
        </p:txBody>
      </p:sp>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7" name="Picture 6" descr="silver.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15900" y="203200"/>
            <a:ext cx="8704508" cy="6430852"/>
          </a:xfrm>
          <a:prstGeom prst="rect">
            <a:avLst/>
          </a:prstGeom>
        </p:spPr>
      </p:pic>
      <p:sp>
        <p:nvSpPr>
          <p:cNvPr id="8" name="Rounded Rectangle 7"/>
          <p:cNvSpPr/>
          <p:nvPr/>
        </p:nvSpPr>
        <p:spPr>
          <a:xfrm>
            <a:off x="533400" y="533400"/>
            <a:ext cx="8153400" cy="58674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9" name="Picture 9" descr="batteries.gif"/>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457200" y="3886199"/>
            <a:ext cx="3701716" cy="29613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7"/>
          <p:cNvSpPr txBox="1">
            <a:spLocks noChangeArrowheads="1"/>
          </p:cNvSpPr>
          <p:nvPr/>
        </p:nvSpPr>
        <p:spPr bwMode="auto">
          <a:xfrm>
            <a:off x="1066800" y="609600"/>
            <a:ext cx="7239000" cy="3231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ctr" eaLnBrk="1" hangingPunct="1"/>
            <a:r>
              <a:rPr lang="en-US" sz="4400" dirty="0" smtClean="0">
                <a:latin typeface="Britannic Bold" charset="0"/>
              </a:rPr>
              <a:t>Introverts vs. Extroverts</a:t>
            </a:r>
          </a:p>
          <a:p>
            <a:pPr marL="457200" indent="-457200" eaLnBrk="1" hangingPunct="1">
              <a:buFont typeface="Arial"/>
              <a:buChar char="•"/>
            </a:pPr>
            <a:r>
              <a:rPr lang="en-US" sz="3200" dirty="0" smtClean="0">
                <a:latin typeface="Britannic Bold" charset="0"/>
              </a:rPr>
              <a:t>Extroverts are outgoing and tend to dominate any social meeting</a:t>
            </a:r>
          </a:p>
          <a:p>
            <a:pPr marL="457200" indent="-457200" eaLnBrk="1" hangingPunct="1">
              <a:buFont typeface="Arial"/>
              <a:buChar char="•"/>
            </a:pPr>
            <a:r>
              <a:rPr lang="en-US" sz="3200" dirty="0" smtClean="0">
                <a:latin typeface="Britannic Bold" charset="0"/>
              </a:rPr>
              <a:t>Extroverts seen as potential leaders </a:t>
            </a:r>
          </a:p>
          <a:p>
            <a:pPr marL="457200" indent="-457200" eaLnBrk="1" hangingPunct="1">
              <a:buFont typeface="Arial"/>
              <a:buChar char="•"/>
            </a:pPr>
            <a:r>
              <a:rPr lang="en-US" sz="3200" dirty="0" smtClean="0">
                <a:latin typeface="Britannic Bold" charset="0"/>
              </a:rPr>
              <a:t>More desirable personality trait</a:t>
            </a:r>
          </a:p>
          <a:p>
            <a:pPr marL="457200" indent="-457200" eaLnBrk="1" hangingPunct="1">
              <a:buFont typeface="Arial"/>
              <a:buChar char="•"/>
            </a:pPr>
            <a:endParaRPr lang="en-US" sz="3200" dirty="0">
              <a:latin typeface="Britannic Bold" charset="0"/>
            </a:endParaRPr>
          </a:p>
        </p:txBody>
      </p:sp>
      <p:sp>
        <p:nvSpPr>
          <p:cNvPr id="10" name="TextBox 9"/>
          <p:cNvSpPr txBox="1"/>
          <p:nvPr/>
        </p:nvSpPr>
        <p:spPr>
          <a:xfrm>
            <a:off x="2533703" y="3350718"/>
            <a:ext cx="6386705" cy="1569660"/>
          </a:xfrm>
          <a:prstGeom prst="rect">
            <a:avLst/>
          </a:prstGeom>
          <a:noFill/>
        </p:spPr>
        <p:txBody>
          <a:bodyPr wrap="square" rtlCol="0">
            <a:spAutoFit/>
          </a:bodyPr>
          <a:lstStyle/>
          <a:p>
            <a:pPr marL="457200" indent="-457200">
              <a:buFont typeface="Arial"/>
              <a:buChar char="•"/>
            </a:pPr>
            <a:r>
              <a:rPr lang="en-US" sz="3200" dirty="0" smtClean="0">
                <a:latin typeface="Britannic Bold"/>
                <a:cs typeface="Britannic Bold"/>
              </a:rPr>
              <a:t>Introverts seen as loners</a:t>
            </a:r>
          </a:p>
          <a:p>
            <a:pPr marL="457200" indent="-457200">
              <a:buFont typeface="Arial"/>
              <a:buChar char="•"/>
            </a:pPr>
            <a:r>
              <a:rPr lang="en-US" sz="3200" dirty="0" smtClean="0">
                <a:latin typeface="Britannic Bold"/>
                <a:cs typeface="Britannic Bold"/>
              </a:rPr>
              <a:t>May be overlooked for leadership positions</a:t>
            </a:r>
          </a:p>
        </p:txBody>
      </p:sp>
      <p:sp>
        <p:nvSpPr>
          <p:cNvPr id="12" name="TextBox 11"/>
          <p:cNvSpPr txBox="1"/>
          <p:nvPr/>
        </p:nvSpPr>
        <p:spPr>
          <a:xfrm>
            <a:off x="3810540" y="4864900"/>
            <a:ext cx="4647660" cy="1077218"/>
          </a:xfrm>
          <a:prstGeom prst="rect">
            <a:avLst/>
          </a:prstGeom>
          <a:noFill/>
        </p:spPr>
        <p:txBody>
          <a:bodyPr wrap="square" rtlCol="0">
            <a:spAutoFit/>
          </a:bodyPr>
          <a:lstStyle/>
          <a:p>
            <a:pPr marL="285750" indent="-285750">
              <a:buFont typeface="Arial"/>
              <a:buChar char="•"/>
            </a:pPr>
            <a:r>
              <a:rPr lang="en-US" sz="3200" dirty="0" smtClean="0">
                <a:latin typeface="Britannic Bold"/>
                <a:cs typeface="Britannic Bold"/>
              </a:rPr>
              <a:t>We may yawn, look away, search for words</a:t>
            </a:r>
            <a:endParaRPr lang="en-US" sz="3200" dirty="0">
              <a:latin typeface="Britannic Bold"/>
              <a:cs typeface="Britannic Bold"/>
            </a:endParaRPr>
          </a:p>
        </p:txBody>
      </p:sp>
    </p:spTree>
    <p:extLst>
      <p:ext uri="{BB962C8B-B14F-4D97-AF65-F5344CB8AC3E}">
        <p14:creationId xmlns:p14="http://schemas.microsoft.com/office/powerpoint/2010/main" val="4939777"/>
      </p:ext>
    </p:extLst>
  </p:cSld>
  <p:clrMapOvr>
    <a:masterClrMapping/>
  </p:clrMapOvr>
  <mc:AlternateContent xmlns:mc="http://schemas.openxmlformats.org/markup-compatibility/2006" xmlns:p14="http://schemas.microsoft.com/office/powerpoint/2010/main">
    <mc:Choice Requires="p14">
      <p:transition spd="slow" p14:dur="2100" advClick="0" advTm="81000">
        <p:wipe/>
      </p:transition>
    </mc:Choice>
    <mc:Fallback xmlns="">
      <p:transition xmlns:p14="http://schemas.microsoft.com/office/powerpoint/2010/main" spd="slow" advClick="0" advTm="81000">
        <p:wipe/>
      </p:transition>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 y="0"/>
            <a:ext cx="9144001" cy="6857999"/>
          </a:xfrm>
          <a:prstGeom prst="rect">
            <a:avLst/>
          </a:prstGeom>
          <a:solidFill>
            <a:srgbClr val="121C75"/>
          </a:solidFill>
        </p:spPr>
        <p:txBody>
          <a:bodyPr wrap="square" rtlCol="0">
            <a:spAutoFit/>
          </a:bodyPr>
          <a:lstStyle/>
          <a:p>
            <a:endParaRPr lang="en-US" dirty="0"/>
          </a:p>
        </p:txBody>
      </p:sp>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7" name="Picture 6" descr="silver.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15900" y="203200"/>
            <a:ext cx="8704508" cy="6430852"/>
          </a:xfrm>
          <a:prstGeom prst="rect">
            <a:avLst/>
          </a:prstGeom>
        </p:spPr>
      </p:pic>
      <p:sp>
        <p:nvSpPr>
          <p:cNvPr id="8" name="Rounded Rectangle 7"/>
          <p:cNvSpPr/>
          <p:nvPr/>
        </p:nvSpPr>
        <p:spPr>
          <a:xfrm>
            <a:off x="533400" y="533400"/>
            <a:ext cx="8153400" cy="58674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1" name="TextBox 7"/>
          <p:cNvSpPr txBox="1">
            <a:spLocks noChangeArrowheads="1"/>
          </p:cNvSpPr>
          <p:nvPr/>
        </p:nvSpPr>
        <p:spPr bwMode="auto">
          <a:xfrm>
            <a:off x="685800" y="609600"/>
            <a:ext cx="7772400" cy="3231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ctr" eaLnBrk="1" hangingPunct="1"/>
            <a:r>
              <a:rPr lang="en-US" sz="4400" dirty="0" smtClean="0">
                <a:latin typeface="Britannic Bold" charset="0"/>
              </a:rPr>
              <a:t>Appreciating Introverts</a:t>
            </a:r>
          </a:p>
          <a:p>
            <a:pPr algn="ctr" eaLnBrk="1" hangingPunct="1"/>
            <a:r>
              <a:rPr lang="en-US" sz="3200" dirty="0" smtClean="0">
                <a:latin typeface="Britannic Bold"/>
                <a:cs typeface="Britannic Bold"/>
              </a:rPr>
              <a:t>Our Strengths:</a:t>
            </a:r>
          </a:p>
          <a:p>
            <a:pPr eaLnBrk="1" hangingPunct="1"/>
            <a:r>
              <a:rPr lang="en-US" sz="3200" dirty="0" smtClean="0">
                <a:latin typeface="Britannic Bold"/>
                <a:cs typeface="Britannic Bold"/>
              </a:rPr>
              <a:t>Think </a:t>
            </a:r>
            <a:r>
              <a:rPr lang="en-US" sz="3200" dirty="0">
                <a:latin typeface="Britannic Bold"/>
                <a:cs typeface="Britannic Bold"/>
              </a:rPr>
              <a:t>things through before </a:t>
            </a:r>
            <a:r>
              <a:rPr lang="en-US" sz="3200" dirty="0" smtClean="0">
                <a:latin typeface="Britannic Bold"/>
                <a:cs typeface="Britannic Bold"/>
              </a:rPr>
              <a:t>we speak</a:t>
            </a:r>
          </a:p>
          <a:p>
            <a:pPr marL="0" lvl="2" indent="0" eaLnBrk="1" hangingPunct="1"/>
            <a:r>
              <a:rPr lang="en-US" sz="3200" dirty="0" smtClean="0">
                <a:latin typeface="Britannic Bold"/>
                <a:cs typeface="Britannic Bold"/>
              </a:rPr>
              <a:t>or act; write well; work independently; listen attentively; good at performing </a:t>
            </a:r>
            <a:endParaRPr lang="en-US" sz="3200" dirty="0">
              <a:latin typeface="Britannic Bold"/>
              <a:cs typeface="Britannic Bold"/>
            </a:endParaRPr>
          </a:p>
          <a:p>
            <a:pPr marL="457200" indent="-457200" eaLnBrk="1" hangingPunct="1">
              <a:buFont typeface="Arial"/>
              <a:buChar char="•"/>
            </a:pPr>
            <a:endParaRPr lang="en-US" sz="3200" dirty="0">
              <a:latin typeface="Britannic Bold" charset="0"/>
            </a:endParaRPr>
          </a:p>
        </p:txBody>
      </p:sp>
      <p:sp>
        <p:nvSpPr>
          <p:cNvPr id="10" name="TextBox 9"/>
          <p:cNvSpPr txBox="1"/>
          <p:nvPr/>
        </p:nvSpPr>
        <p:spPr>
          <a:xfrm>
            <a:off x="3006958" y="3158650"/>
            <a:ext cx="5343166" cy="3046988"/>
          </a:xfrm>
          <a:prstGeom prst="rect">
            <a:avLst/>
          </a:prstGeom>
          <a:noFill/>
        </p:spPr>
        <p:txBody>
          <a:bodyPr wrap="square" rtlCol="0">
            <a:spAutoFit/>
          </a:bodyPr>
          <a:lstStyle/>
          <a:p>
            <a:r>
              <a:rPr lang="en-US" sz="3200" dirty="0">
                <a:latin typeface="Britannic Bold"/>
                <a:cs typeface="Britannic Bold"/>
              </a:rPr>
              <a:t>r</a:t>
            </a:r>
            <a:r>
              <a:rPr lang="en-US" sz="3200" dirty="0" smtClean="0">
                <a:latin typeface="Britannic Bold"/>
                <a:cs typeface="Britannic Bold"/>
              </a:rPr>
              <a:t>esearch; we pay high attention to details; able to synthesize information and present ideas; good at planning or organizing; able to meet deadlines</a:t>
            </a:r>
          </a:p>
        </p:txBody>
      </p:sp>
      <p:pic>
        <p:nvPicPr>
          <p:cNvPr id="4" name="Picture 3"/>
          <p:cNvPicPr>
            <a:picLocks noChangeAspect="1"/>
          </p:cNvPicPr>
          <p:nvPr/>
        </p:nvPicPr>
        <p:blipFill>
          <a:blip r:embed="rId4"/>
          <a:stretch>
            <a:fillRect/>
          </a:stretch>
        </p:blipFill>
        <p:spPr>
          <a:xfrm>
            <a:off x="533400" y="2913831"/>
            <a:ext cx="2473558" cy="3291807"/>
          </a:xfrm>
          <a:prstGeom prst="rect">
            <a:avLst/>
          </a:prstGeom>
        </p:spPr>
      </p:pic>
    </p:spTree>
    <p:extLst>
      <p:ext uri="{BB962C8B-B14F-4D97-AF65-F5344CB8AC3E}">
        <p14:creationId xmlns:p14="http://schemas.microsoft.com/office/powerpoint/2010/main" val="4280761276"/>
      </p:ext>
    </p:extLst>
  </p:cSld>
  <p:clrMapOvr>
    <a:masterClrMapping/>
  </p:clrMapOvr>
  <mc:AlternateContent xmlns:mc="http://schemas.openxmlformats.org/markup-compatibility/2006" xmlns:p14="http://schemas.microsoft.com/office/powerpoint/2010/main">
    <mc:Choice Requires="p14">
      <p:transition spd="slow" p14:dur="2100" advClick="0" advTm="81000">
        <p:wipe/>
      </p:transition>
    </mc:Choice>
    <mc:Fallback xmlns="">
      <p:transition xmlns:p14="http://schemas.microsoft.com/office/powerpoint/2010/main" spd="slow" advClick="0" advTm="81000">
        <p:wipe/>
      </p:transition>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 y="0"/>
            <a:ext cx="9144001" cy="6857999"/>
          </a:xfrm>
          <a:prstGeom prst="rect">
            <a:avLst/>
          </a:prstGeom>
          <a:solidFill>
            <a:srgbClr val="121C75"/>
          </a:solidFill>
        </p:spPr>
        <p:txBody>
          <a:bodyPr wrap="square" rtlCol="0">
            <a:spAutoFit/>
          </a:bodyPr>
          <a:lstStyle/>
          <a:p>
            <a:endParaRPr lang="en-US" dirty="0"/>
          </a:p>
        </p:txBody>
      </p:sp>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a:p>
        </p:txBody>
      </p:sp>
      <p:pic>
        <p:nvPicPr>
          <p:cNvPr id="7" name="Picture 6" descr="silver.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15900" y="203200"/>
            <a:ext cx="8704508" cy="6430852"/>
          </a:xfrm>
          <a:prstGeom prst="rect">
            <a:avLst/>
          </a:prstGeom>
        </p:spPr>
      </p:pic>
      <p:sp>
        <p:nvSpPr>
          <p:cNvPr id="8" name="Rounded Rectangle 7"/>
          <p:cNvSpPr/>
          <p:nvPr/>
        </p:nvSpPr>
        <p:spPr>
          <a:xfrm>
            <a:off x="533400" y="533400"/>
            <a:ext cx="8153400" cy="58674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9" name="Picture 8" descr="robot-flag.tiff"/>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533400" y="2514600"/>
            <a:ext cx="3146363" cy="3619500"/>
          </a:xfrm>
          <a:prstGeom prst="rect">
            <a:avLst/>
          </a:prstGeom>
        </p:spPr>
      </p:pic>
      <p:sp>
        <p:nvSpPr>
          <p:cNvPr id="12" name="TextBox 6"/>
          <p:cNvSpPr txBox="1">
            <a:spLocks noChangeArrowheads="1"/>
          </p:cNvSpPr>
          <p:nvPr/>
        </p:nvSpPr>
        <p:spPr bwMode="auto">
          <a:xfrm>
            <a:off x="685800" y="762000"/>
            <a:ext cx="7620000"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defRPr/>
            </a:pPr>
            <a:r>
              <a:rPr lang="en-US" sz="4800" dirty="0" smtClean="0">
                <a:latin typeface="Britannic Bold" pitchFamily="34" charset="0"/>
                <a:ea typeface="+mn-ea"/>
              </a:rPr>
              <a:t>Icebreakers </a:t>
            </a:r>
          </a:p>
          <a:p>
            <a:pPr marL="457200" indent="-457200">
              <a:buFont typeface="Arial"/>
              <a:buChar char="•"/>
              <a:defRPr/>
            </a:pPr>
            <a:r>
              <a:rPr lang="en-US" sz="3200" dirty="0" smtClean="0">
                <a:latin typeface="Britannic Bold" pitchFamily="34" charset="0"/>
                <a:ea typeface="+mn-ea"/>
              </a:rPr>
              <a:t>Don’t put individual focus on participants</a:t>
            </a:r>
          </a:p>
          <a:p>
            <a:pPr marL="457200" indent="-457200">
              <a:buFont typeface="Arial"/>
              <a:buChar char="•"/>
              <a:defRPr/>
            </a:pPr>
            <a:endParaRPr lang="en-US" sz="3200" dirty="0" smtClean="0">
              <a:latin typeface="Britannic Bold" pitchFamily="34" charset="0"/>
              <a:ea typeface="+mn-ea"/>
            </a:endParaRPr>
          </a:p>
          <a:p>
            <a:pPr algn="ctr">
              <a:defRPr/>
            </a:pPr>
            <a:endParaRPr lang="en-US" sz="2400" dirty="0" smtClean="0">
              <a:latin typeface="Britannic Bold" pitchFamily="34" charset="0"/>
              <a:ea typeface="+mn-ea"/>
            </a:endParaRPr>
          </a:p>
        </p:txBody>
      </p:sp>
      <p:sp>
        <p:nvSpPr>
          <p:cNvPr id="4" name="TextBox 3"/>
          <p:cNvSpPr txBox="1"/>
          <p:nvPr/>
        </p:nvSpPr>
        <p:spPr>
          <a:xfrm>
            <a:off x="2955113" y="2486821"/>
            <a:ext cx="5350687" cy="3816429"/>
          </a:xfrm>
          <a:prstGeom prst="rect">
            <a:avLst/>
          </a:prstGeom>
          <a:noFill/>
        </p:spPr>
        <p:txBody>
          <a:bodyPr wrap="square" rtlCol="0">
            <a:spAutoFit/>
          </a:bodyPr>
          <a:lstStyle/>
          <a:p>
            <a:pPr marL="285750" indent="-285750">
              <a:buFont typeface="Arial"/>
              <a:buChar char="•"/>
            </a:pPr>
            <a:r>
              <a:rPr lang="en-US" sz="3200" dirty="0">
                <a:latin typeface="Britannic Bold" pitchFamily="34" charset="0"/>
              </a:rPr>
              <a:t>Provide advance notice about </a:t>
            </a:r>
            <a:r>
              <a:rPr lang="en-US" sz="3200" dirty="0" smtClean="0">
                <a:latin typeface="Britannic Bold" pitchFamily="34" charset="0"/>
              </a:rPr>
              <a:t>teambuilding </a:t>
            </a:r>
            <a:r>
              <a:rPr lang="en-US" sz="3200" dirty="0">
                <a:latin typeface="Britannic Bold" pitchFamily="34" charset="0"/>
              </a:rPr>
              <a:t>activities so everyone can prepare and be </a:t>
            </a:r>
            <a:r>
              <a:rPr lang="en-US" sz="3200" dirty="0" smtClean="0">
                <a:latin typeface="Britannic Bold" pitchFamily="34" charset="0"/>
              </a:rPr>
              <a:t>comfortable</a:t>
            </a:r>
          </a:p>
          <a:p>
            <a:pPr marL="285750" indent="-285750">
              <a:buFont typeface="Arial"/>
              <a:buChar char="•"/>
            </a:pPr>
            <a:r>
              <a:rPr lang="en-US" sz="3200" dirty="0" smtClean="0">
                <a:latin typeface="Britannic Bold" pitchFamily="34" charset="0"/>
              </a:rPr>
              <a:t>Let team members choose what they want to reveal</a:t>
            </a:r>
            <a:endParaRPr lang="en-US" sz="3200" dirty="0">
              <a:latin typeface="Britannic Bold" pitchFamily="34" charset="0"/>
            </a:endParaRPr>
          </a:p>
          <a:p>
            <a:endParaRPr lang="en-US" dirty="0"/>
          </a:p>
        </p:txBody>
      </p:sp>
    </p:spTree>
    <p:extLst>
      <p:ext uri="{BB962C8B-B14F-4D97-AF65-F5344CB8AC3E}">
        <p14:creationId xmlns:p14="http://schemas.microsoft.com/office/powerpoint/2010/main" val="1378759545"/>
      </p:ext>
    </p:extLst>
  </p:cSld>
  <p:clrMapOvr>
    <a:masterClrMapping/>
  </p:clrMapOvr>
  <p:transition xmlns:p14="http://schemas.microsoft.com/office/powerpoint/2010/main" spd="slow" advClick="0" advTm="77000">
    <p:push dir="u"/>
  </p:transitio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 y="0"/>
            <a:ext cx="9144001" cy="6857999"/>
          </a:xfrm>
          <a:prstGeom prst="rect">
            <a:avLst/>
          </a:prstGeom>
          <a:solidFill>
            <a:srgbClr val="121C75"/>
          </a:solidFill>
        </p:spPr>
        <p:txBody>
          <a:bodyPr wrap="square" rtlCol="0">
            <a:spAutoFit/>
          </a:bodyPr>
          <a:lstStyle/>
          <a:p>
            <a:endParaRPr lang="en-US" dirty="0"/>
          </a:p>
        </p:txBody>
      </p:sp>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7" name="Picture 6" descr="silver.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15900" y="203200"/>
            <a:ext cx="8704508" cy="6430852"/>
          </a:xfrm>
          <a:prstGeom prst="rect">
            <a:avLst/>
          </a:prstGeom>
        </p:spPr>
      </p:pic>
      <p:sp>
        <p:nvSpPr>
          <p:cNvPr id="8" name="Rounded Rectangle 7"/>
          <p:cNvSpPr/>
          <p:nvPr/>
        </p:nvSpPr>
        <p:spPr>
          <a:xfrm>
            <a:off x="533400" y="533400"/>
            <a:ext cx="8153400" cy="58674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9" name="TextBox 6"/>
          <p:cNvSpPr txBox="1">
            <a:spLocks noChangeArrowheads="1"/>
          </p:cNvSpPr>
          <p:nvPr/>
        </p:nvSpPr>
        <p:spPr bwMode="auto">
          <a:xfrm>
            <a:off x="685800" y="685800"/>
            <a:ext cx="8077200"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ctr" eaLnBrk="1" hangingPunct="1"/>
            <a:r>
              <a:rPr lang="en-US" sz="4800" dirty="0" smtClean="0">
                <a:latin typeface="Britannic Bold" charset="0"/>
              </a:rPr>
              <a:t>Brainstorming</a:t>
            </a:r>
            <a:endParaRPr lang="en-US" sz="4800" dirty="0">
              <a:latin typeface="Britannic Bold" charset="0"/>
            </a:endParaRPr>
          </a:p>
          <a:p>
            <a:pPr eaLnBrk="1" hangingPunct="1">
              <a:buFont typeface="Arial" charset="0"/>
              <a:buChar char="•"/>
            </a:pPr>
            <a:r>
              <a:rPr lang="en-US" sz="2800" dirty="0" smtClean="0">
                <a:latin typeface="Britannic Bold" charset="0"/>
              </a:rPr>
              <a:t>Introverts need time to reflect on the game.  Consider postponing brainstorming until day after kickoff.</a:t>
            </a:r>
          </a:p>
          <a:p>
            <a:pPr eaLnBrk="1" hangingPunct="1">
              <a:buFont typeface="Arial" charset="0"/>
              <a:buChar char="•"/>
            </a:pPr>
            <a:r>
              <a:rPr lang="en-US" sz="2800" dirty="0" smtClean="0">
                <a:latin typeface="Britannic Bold" charset="0"/>
              </a:rPr>
              <a:t>Break the game challenge into different parts – strategy (defensive, offensive), scoring – and use small groups to brainstorm</a:t>
            </a:r>
          </a:p>
        </p:txBody>
      </p:sp>
      <p:pic>
        <p:nvPicPr>
          <p:cNvPr id="4" name="Picture 3"/>
          <p:cNvPicPr>
            <a:picLocks noChangeAspect="1"/>
          </p:cNvPicPr>
          <p:nvPr/>
        </p:nvPicPr>
        <p:blipFill>
          <a:blip r:embed="rId4"/>
          <a:stretch>
            <a:fillRect/>
          </a:stretch>
        </p:blipFill>
        <p:spPr>
          <a:xfrm flipH="1">
            <a:off x="5317523" y="3600450"/>
            <a:ext cx="3445477" cy="2800350"/>
          </a:xfrm>
          <a:prstGeom prst="rect">
            <a:avLst/>
          </a:prstGeom>
        </p:spPr>
      </p:pic>
      <p:sp>
        <p:nvSpPr>
          <p:cNvPr id="12" name="TextBox 11"/>
          <p:cNvSpPr txBox="1"/>
          <p:nvPr/>
        </p:nvSpPr>
        <p:spPr>
          <a:xfrm>
            <a:off x="685800" y="4128036"/>
            <a:ext cx="4965205" cy="1692771"/>
          </a:xfrm>
          <a:prstGeom prst="rect">
            <a:avLst/>
          </a:prstGeom>
          <a:noFill/>
        </p:spPr>
        <p:txBody>
          <a:bodyPr wrap="square" rtlCol="0">
            <a:spAutoFit/>
          </a:bodyPr>
          <a:lstStyle/>
          <a:p>
            <a:pPr>
              <a:buFont typeface="Arial" charset="0"/>
              <a:buChar char="•"/>
            </a:pPr>
            <a:r>
              <a:rPr lang="en-US" sz="2800" dirty="0">
                <a:latin typeface="Britannic Bold"/>
                <a:cs typeface="Britannic Bold"/>
              </a:rPr>
              <a:t>Assign design brainstorming tasks to </a:t>
            </a:r>
            <a:r>
              <a:rPr lang="en-US" sz="2800" dirty="0" smtClean="0">
                <a:latin typeface="Britannic Bold"/>
                <a:cs typeface="Britannic Bold"/>
              </a:rPr>
              <a:t>pairs of team members</a:t>
            </a:r>
            <a:endParaRPr lang="en-US" sz="2800" dirty="0">
              <a:latin typeface="Britannic Bold"/>
              <a:cs typeface="Britannic Bold"/>
            </a:endParaRPr>
          </a:p>
          <a:p>
            <a:endParaRPr lang="en-US" sz="2000" dirty="0">
              <a:latin typeface="Britannic Bold" charset="0"/>
            </a:endParaRPr>
          </a:p>
        </p:txBody>
      </p:sp>
    </p:spTree>
    <p:extLst>
      <p:ext uri="{BB962C8B-B14F-4D97-AF65-F5344CB8AC3E}">
        <p14:creationId xmlns:p14="http://schemas.microsoft.com/office/powerpoint/2010/main" val="3461123634"/>
      </p:ext>
    </p:extLst>
  </p:cSld>
  <p:clrMapOvr>
    <a:masterClrMapping/>
  </p:clrMapOvr>
  <mc:AlternateContent xmlns:mc="http://schemas.openxmlformats.org/markup-compatibility/2006" xmlns:p14="http://schemas.microsoft.com/office/powerpoint/2010/main">
    <mc:Choice Requires="p14">
      <p:transition spd="slow" p14:dur="1500" advClick="0" advTm="114000">
        <p:split orient="vert"/>
      </p:transition>
    </mc:Choice>
    <mc:Fallback xmlns="">
      <p:transition xmlns:p14="http://schemas.microsoft.com/office/powerpoint/2010/main" spd="slow" advClick="0" advTm="114000">
        <p:split orient="vert"/>
      </p:transition>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 y="0"/>
            <a:ext cx="9144001" cy="6857999"/>
          </a:xfrm>
          <a:prstGeom prst="rect">
            <a:avLst/>
          </a:prstGeom>
          <a:solidFill>
            <a:srgbClr val="121C75"/>
          </a:solidFill>
        </p:spPr>
        <p:txBody>
          <a:bodyPr wrap="square" rtlCol="0">
            <a:spAutoFit/>
          </a:bodyPr>
          <a:lstStyle/>
          <a:p>
            <a:endParaRPr lang="en-US" dirty="0"/>
          </a:p>
        </p:txBody>
      </p:sp>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7" name="Picture 6" descr="silver.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15900" y="203200"/>
            <a:ext cx="8704508" cy="6430852"/>
          </a:xfrm>
          <a:prstGeom prst="rect">
            <a:avLst/>
          </a:prstGeom>
        </p:spPr>
      </p:pic>
      <p:sp>
        <p:nvSpPr>
          <p:cNvPr id="8" name="Rounded Rectangle 7"/>
          <p:cNvSpPr/>
          <p:nvPr/>
        </p:nvSpPr>
        <p:spPr>
          <a:xfrm>
            <a:off x="533400" y="533400"/>
            <a:ext cx="8153400" cy="58674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9" name="TextBox 6"/>
          <p:cNvSpPr txBox="1">
            <a:spLocks noChangeArrowheads="1"/>
          </p:cNvSpPr>
          <p:nvPr/>
        </p:nvSpPr>
        <p:spPr bwMode="auto">
          <a:xfrm>
            <a:off x="685800" y="685800"/>
            <a:ext cx="8077200" cy="6555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ctr" eaLnBrk="1" hangingPunct="1"/>
            <a:r>
              <a:rPr lang="en-US" sz="4800" dirty="0" smtClean="0">
                <a:latin typeface="Britannic Bold" charset="0"/>
              </a:rPr>
              <a:t>Teambuilding</a:t>
            </a:r>
            <a:endParaRPr lang="en-US" sz="4800" dirty="0">
              <a:latin typeface="Britannic Bold" charset="0"/>
            </a:endParaRPr>
          </a:p>
          <a:p>
            <a:pPr marL="457200" indent="-457200">
              <a:buFont typeface="Arial"/>
              <a:buChar char="•"/>
            </a:pPr>
            <a:r>
              <a:rPr lang="en-US" sz="2800" dirty="0">
                <a:latin typeface="Britannic Bold"/>
                <a:cs typeface="Britannic Bold"/>
              </a:rPr>
              <a:t>Beware of US culture of Groupthink; there is value to </a:t>
            </a:r>
            <a:r>
              <a:rPr lang="en-US" sz="2800" dirty="0" smtClean="0">
                <a:latin typeface="Britannic Bold"/>
                <a:cs typeface="Britannic Bold"/>
              </a:rPr>
              <a:t>independent research</a:t>
            </a:r>
            <a:r>
              <a:rPr lang="en-US" sz="2800" dirty="0">
                <a:latin typeface="Britannic Bold"/>
                <a:cs typeface="Britannic Bold"/>
              </a:rPr>
              <a:t>; share results with </a:t>
            </a:r>
            <a:r>
              <a:rPr lang="en-US" sz="2800" dirty="0" smtClean="0">
                <a:latin typeface="Britannic Bold"/>
                <a:cs typeface="Britannic Bold"/>
              </a:rPr>
              <a:t>team</a:t>
            </a:r>
          </a:p>
          <a:p>
            <a:pPr marL="457200" lvl="0" indent="-457200">
              <a:buFont typeface="Arial"/>
              <a:buChar char="•"/>
            </a:pPr>
            <a:r>
              <a:rPr lang="en-US" sz="2800" dirty="0">
                <a:latin typeface="Britannic Bold"/>
                <a:cs typeface="Britannic Bold"/>
              </a:rPr>
              <a:t>Educate team about personality styles – no “right or wrong” – just different preferences.  Do an Myers-Briggs Test if possible.  Or do continuum line.</a:t>
            </a:r>
          </a:p>
          <a:p>
            <a:pPr marL="457200" indent="-457200">
              <a:buFont typeface="Arial"/>
              <a:buChar char="•"/>
            </a:pPr>
            <a:r>
              <a:rPr lang="en-US" sz="2800" dirty="0" smtClean="0">
                <a:latin typeface="Britannic Bold"/>
                <a:cs typeface="Britannic Bold"/>
              </a:rPr>
              <a:t>Mix teambuilding activities – provide some large group, some small group (pairs), some independent activities, some physical group activities</a:t>
            </a:r>
            <a:endParaRPr lang="en-US" sz="2800" dirty="0">
              <a:latin typeface="Britannic Bold"/>
              <a:cs typeface="Britannic Bold"/>
            </a:endParaRPr>
          </a:p>
          <a:p>
            <a:pPr eaLnBrk="1" hangingPunct="1">
              <a:buFont typeface="Arial" charset="0"/>
              <a:buChar char="•"/>
            </a:pPr>
            <a:endParaRPr lang="en-US" sz="3200" dirty="0">
              <a:latin typeface="Britannic Bold" charset="0"/>
            </a:endParaRPr>
          </a:p>
          <a:p>
            <a:pPr eaLnBrk="1" hangingPunct="1">
              <a:buFont typeface="Arial" charset="0"/>
              <a:buChar char="•"/>
            </a:pPr>
            <a:endParaRPr lang="en-US" sz="3200" dirty="0">
              <a:latin typeface="Britannic Bold" charset="0"/>
            </a:endParaRPr>
          </a:p>
        </p:txBody>
      </p:sp>
    </p:spTree>
    <p:extLst>
      <p:ext uri="{BB962C8B-B14F-4D97-AF65-F5344CB8AC3E}">
        <p14:creationId xmlns:p14="http://schemas.microsoft.com/office/powerpoint/2010/main" val="3205744062"/>
      </p:ext>
    </p:extLst>
  </p:cSld>
  <p:clrMapOvr>
    <a:masterClrMapping/>
  </p:clrMapOvr>
  <mc:AlternateContent xmlns:mc="http://schemas.openxmlformats.org/markup-compatibility/2006" xmlns:p14="http://schemas.microsoft.com/office/powerpoint/2010/main">
    <mc:Choice Requires="p14">
      <p:transition spd="slow" p14:dur="1500" advClick="0" advTm="114000">
        <p:split orient="vert"/>
      </p:transition>
    </mc:Choice>
    <mc:Fallback xmlns="">
      <p:transition xmlns:p14="http://schemas.microsoft.com/office/powerpoint/2010/main" spd="slow" advClick="0" advTm="114000">
        <p:split orient="vert"/>
      </p:transition>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 y="0"/>
            <a:ext cx="9144001" cy="6857999"/>
          </a:xfrm>
          <a:prstGeom prst="rect">
            <a:avLst/>
          </a:prstGeom>
          <a:solidFill>
            <a:srgbClr val="121C75"/>
          </a:solidFill>
        </p:spPr>
        <p:txBody>
          <a:bodyPr wrap="square" rtlCol="0">
            <a:spAutoFit/>
          </a:bodyPr>
          <a:lstStyle/>
          <a:p>
            <a:endParaRPr lang="en-US" dirty="0"/>
          </a:p>
        </p:txBody>
      </p:sp>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7" name="Picture 6" descr="silver.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15900" y="203200"/>
            <a:ext cx="8704508" cy="6430852"/>
          </a:xfrm>
          <a:prstGeom prst="rect">
            <a:avLst/>
          </a:prstGeom>
        </p:spPr>
      </p:pic>
      <p:sp>
        <p:nvSpPr>
          <p:cNvPr id="8" name="Rounded Rectangle 7"/>
          <p:cNvSpPr/>
          <p:nvPr/>
        </p:nvSpPr>
        <p:spPr>
          <a:xfrm>
            <a:off x="533400" y="533400"/>
            <a:ext cx="8153400" cy="58674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9" name="TextBox 6"/>
          <p:cNvSpPr txBox="1">
            <a:spLocks noChangeArrowheads="1"/>
          </p:cNvSpPr>
          <p:nvPr/>
        </p:nvSpPr>
        <p:spPr bwMode="auto">
          <a:xfrm>
            <a:off x="685800" y="685800"/>
            <a:ext cx="8077200" cy="6186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ctr" eaLnBrk="1" hangingPunct="1"/>
            <a:r>
              <a:rPr lang="en-US" sz="4800" dirty="0" smtClean="0">
                <a:latin typeface="Britannic Bold" charset="0"/>
              </a:rPr>
              <a:t>Training</a:t>
            </a:r>
            <a:endParaRPr lang="en-US" sz="4800" dirty="0">
              <a:latin typeface="Britannic Bold" charset="0"/>
            </a:endParaRPr>
          </a:p>
          <a:p>
            <a:pPr marL="457200" indent="-457200">
              <a:buFont typeface="Arial"/>
              <a:buChar char="•"/>
            </a:pPr>
            <a:r>
              <a:rPr lang="en-US" sz="2800" dirty="0" smtClean="0">
                <a:latin typeface="Britannic Bold"/>
                <a:cs typeface="Britannic Bold"/>
              </a:rPr>
              <a:t>When creating training sessions for your team, allow for both hands-on, collaborative learning for your extroverts, and online, or one-on-one training for your introverts.</a:t>
            </a:r>
          </a:p>
          <a:p>
            <a:pPr eaLnBrk="1" hangingPunct="1">
              <a:spcBef>
                <a:spcPct val="0"/>
              </a:spcBef>
            </a:pPr>
            <a:endParaRPr lang="en-US" sz="3200" dirty="0">
              <a:latin typeface="Britannic Bold"/>
              <a:cs typeface="Britannic Bold"/>
            </a:endParaRPr>
          </a:p>
          <a:p>
            <a:pPr marL="457200" indent="-457200" eaLnBrk="1" hangingPunct="1">
              <a:spcBef>
                <a:spcPct val="0"/>
              </a:spcBef>
              <a:buFont typeface="Arial"/>
              <a:buChar char="•"/>
            </a:pPr>
            <a:r>
              <a:rPr lang="en-US" sz="2800" dirty="0">
                <a:latin typeface="Britannic Bold"/>
                <a:cs typeface="Britannic Bold"/>
              </a:rPr>
              <a:t>Offer written questions as a </a:t>
            </a:r>
            <a:r>
              <a:rPr lang="en-US" sz="2800" dirty="0" smtClean="0">
                <a:latin typeface="Britannic Bold"/>
                <a:cs typeface="Britannic Bold"/>
              </a:rPr>
              <a:t>review</a:t>
            </a:r>
          </a:p>
          <a:p>
            <a:pPr eaLnBrk="1" hangingPunct="1">
              <a:spcBef>
                <a:spcPct val="0"/>
              </a:spcBef>
            </a:pPr>
            <a:r>
              <a:rPr lang="en-US" sz="2800" dirty="0" smtClean="0">
                <a:latin typeface="Britannic Bold"/>
                <a:cs typeface="Britannic Bold"/>
              </a:rPr>
              <a:t>    of </a:t>
            </a:r>
            <a:r>
              <a:rPr lang="en-US" sz="2800" dirty="0">
                <a:latin typeface="Britannic Bold"/>
                <a:cs typeface="Britannic Bold"/>
              </a:rPr>
              <a:t>the training.  Introverts will </a:t>
            </a:r>
            <a:r>
              <a:rPr lang="en-US" sz="2800" dirty="0" smtClean="0">
                <a:latin typeface="Britannic Bold"/>
                <a:cs typeface="Britannic Bold"/>
              </a:rPr>
              <a:t>reflect</a:t>
            </a:r>
          </a:p>
          <a:p>
            <a:pPr eaLnBrk="1" hangingPunct="1">
              <a:spcBef>
                <a:spcPct val="0"/>
              </a:spcBef>
            </a:pPr>
            <a:r>
              <a:rPr lang="en-US" sz="2800" dirty="0" smtClean="0">
                <a:latin typeface="Britannic Bold"/>
                <a:cs typeface="Britannic Bold"/>
              </a:rPr>
              <a:t>    on </a:t>
            </a:r>
            <a:r>
              <a:rPr lang="en-US" sz="2800" dirty="0">
                <a:latin typeface="Britannic Bold"/>
                <a:cs typeface="Britannic Bold"/>
              </a:rPr>
              <a:t>what they have learned.  Then go </a:t>
            </a:r>
            <a:endParaRPr lang="en-US" sz="2800" dirty="0" smtClean="0">
              <a:latin typeface="Britannic Bold"/>
              <a:cs typeface="Britannic Bold"/>
            </a:endParaRPr>
          </a:p>
          <a:p>
            <a:pPr eaLnBrk="1" hangingPunct="1">
              <a:spcBef>
                <a:spcPct val="0"/>
              </a:spcBef>
            </a:pPr>
            <a:r>
              <a:rPr lang="en-US" sz="2800" dirty="0" smtClean="0">
                <a:latin typeface="Britannic Bold"/>
                <a:cs typeface="Britannic Bold"/>
              </a:rPr>
              <a:t>    over </a:t>
            </a:r>
            <a:r>
              <a:rPr lang="en-US" sz="2800" dirty="0">
                <a:latin typeface="Britannic Bold"/>
                <a:cs typeface="Britannic Bold"/>
              </a:rPr>
              <a:t>answers at the next </a:t>
            </a:r>
            <a:r>
              <a:rPr lang="en-US" sz="2800" dirty="0" smtClean="0">
                <a:latin typeface="Britannic Bold"/>
                <a:cs typeface="Britannic Bold"/>
              </a:rPr>
              <a:t>meeting, </a:t>
            </a:r>
          </a:p>
          <a:p>
            <a:pPr eaLnBrk="1" hangingPunct="1">
              <a:spcBef>
                <a:spcPct val="0"/>
              </a:spcBef>
            </a:pPr>
            <a:r>
              <a:rPr lang="en-US" sz="2800" dirty="0">
                <a:latin typeface="Britannic Bold"/>
                <a:cs typeface="Britannic Bold"/>
              </a:rPr>
              <a:t> </a:t>
            </a:r>
            <a:r>
              <a:rPr lang="en-US" sz="2800" dirty="0" smtClean="0">
                <a:latin typeface="Britannic Bold"/>
                <a:cs typeface="Britannic Bold"/>
              </a:rPr>
              <a:t>   which will make extroverts happy!</a:t>
            </a:r>
            <a:endParaRPr lang="en-US" sz="2800" dirty="0">
              <a:latin typeface="Britannic Bold"/>
              <a:cs typeface="Britannic Bold"/>
            </a:endParaRPr>
          </a:p>
          <a:p>
            <a:pPr marL="457200" indent="-457200">
              <a:buFont typeface="Arial"/>
              <a:buChar char="•"/>
            </a:pPr>
            <a:endParaRPr lang="en-US" sz="3200" dirty="0">
              <a:latin typeface="Britannic Bold" charset="0"/>
            </a:endParaRPr>
          </a:p>
          <a:p>
            <a:pPr eaLnBrk="1" hangingPunct="1">
              <a:buFont typeface="Arial" charset="0"/>
              <a:buChar char="•"/>
            </a:pPr>
            <a:endParaRPr lang="en-US" sz="3200" dirty="0">
              <a:latin typeface="Britannic Bold" charset="0"/>
            </a:endParaRPr>
          </a:p>
        </p:txBody>
      </p:sp>
      <p:pic>
        <p:nvPicPr>
          <p:cNvPr id="10" name="Picture 6" descr="mr-fix-it.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369874" y="3161742"/>
            <a:ext cx="2774126" cy="3467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87333125"/>
      </p:ext>
    </p:extLst>
  </p:cSld>
  <p:clrMapOvr>
    <a:masterClrMapping/>
  </p:clrMapOvr>
  <mc:AlternateContent xmlns:mc="http://schemas.openxmlformats.org/markup-compatibility/2006" xmlns:p14="http://schemas.microsoft.com/office/powerpoint/2010/main">
    <mc:Choice Requires="p14">
      <p:transition spd="slow" p14:dur="1500" advClick="0" advTm="114000">
        <p:split orient="vert"/>
      </p:transition>
    </mc:Choice>
    <mc:Fallback xmlns="">
      <p:transition xmlns:p14="http://schemas.microsoft.com/office/powerpoint/2010/main" spd="slow" advClick="0" advTm="114000">
        <p:split orient="vert"/>
      </p:transition>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 y="0"/>
            <a:ext cx="9144001" cy="6857999"/>
          </a:xfrm>
          <a:prstGeom prst="rect">
            <a:avLst/>
          </a:prstGeom>
          <a:solidFill>
            <a:srgbClr val="121C75"/>
          </a:solidFill>
        </p:spPr>
        <p:txBody>
          <a:bodyPr wrap="square" rtlCol="0">
            <a:spAutoFit/>
          </a:bodyPr>
          <a:lstStyle/>
          <a:p>
            <a:endParaRPr lang="en-US" dirty="0"/>
          </a:p>
        </p:txBody>
      </p:sp>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7" name="Picture 6" descr="silver.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15900" y="203200"/>
            <a:ext cx="8704508" cy="6430852"/>
          </a:xfrm>
          <a:prstGeom prst="rect">
            <a:avLst/>
          </a:prstGeom>
        </p:spPr>
      </p:pic>
      <p:sp>
        <p:nvSpPr>
          <p:cNvPr id="8" name="Rounded Rectangle 7"/>
          <p:cNvSpPr/>
          <p:nvPr/>
        </p:nvSpPr>
        <p:spPr>
          <a:xfrm>
            <a:off x="533400" y="533400"/>
            <a:ext cx="8153400" cy="58674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9" name="TextBox 6"/>
          <p:cNvSpPr txBox="1">
            <a:spLocks noChangeArrowheads="1"/>
          </p:cNvSpPr>
          <p:nvPr/>
        </p:nvSpPr>
        <p:spPr bwMode="auto">
          <a:xfrm>
            <a:off x="685800" y="685800"/>
            <a:ext cx="8077200"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ctr" eaLnBrk="1" hangingPunct="1"/>
            <a:r>
              <a:rPr lang="en-US" sz="4800" dirty="0" smtClean="0">
                <a:latin typeface="Britannic Bold" charset="0"/>
              </a:rPr>
              <a:t>Meetings</a:t>
            </a:r>
            <a:endParaRPr lang="en-US" sz="4800" dirty="0">
              <a:latin typeface="Britannic Bold" charset="0"/>
            </a:endParaRPr>
          </a:p>
          <a:p>
            <a:pPr eaLnBrk="1" hangingPunct="1">
              <a:buFont typeface="Arial" charset="0"/>
              <a:buChar char="•"/>
            </a:pPr>
            <a:r>
              <a:rPr lang="en-US" sz="2800" dirty="0" smtClean="0">
                <a:latin typeface="Britannic Bold" charset="0"/>
              </a:rPr>
              <a:t>Provide an agenda in advance</a:t>
            </a:r>
          </a:p>
          <a:p>
            <a:pPr eaLnBrk="1" hangingPunct="1">
              <a:buFont typeface="Arial" charset="0"/>
              <a:buChar char="•"/>
            </a:pPr>
            <a:r>
              <a:rPr lang="en-US" sz="2800" dirty="0" smtClean="0">
                <a:latin typeface="Britannic Bold" charset="0"/>
              </a:rPr>
              <a:t>Establish meeting “ground rules” – no interruptions, respect each other’s thoughts</a:t>
            </a:r>
          </a:p>
          <a:p>
            <a:pPr eaLnBrk="1" hangingPunct="1">
              <a:buFont typeface="Arial" charset="0"/>
              <a:buChar char="•"/>
            </a:pPr>
            <a:r>
              <a:rPr lang="en-US" sz="2800" dirty="0" smtClean="0">
                <a:latin typeface="Britannic Bold" charset="0"/>
              </a:rPr>
              <a:t>Facilitate so that everyone has an opportunity to share their ideas</a:t>
            </a:r>
            <a:endParaRPr lang="en-US" sz="2800" dirty="0">
              <a:latin typeface="Britannic Bold" charset="0"/>
            </a:endParaRPr>
          </a:p>
          <a:p>
            <a:pPr eaLnBrk="1" hangingPunct="1">
              <a:buFont typeface="Arial" charset="0"/>
              <a:buChar char="•"/>
            </a:pPr>
            <a:endParaRPr lang="en-US" sz="3200" dirty="0">
              <a:latin typeface="Britannic Bold" charset="0"/>
            </a:endParaRPr>
          </a:p>
          <a:p>
            <a:pPr eaLnBrk="1" hangingPunct="1">
              <a:buFont typeface="Arial" charset="0"/>
              <a:buChar char="•"/>
            </a:pPr>
            <a:endParaRPr lang="en-US" sz="3200" dirty="0">
              <a:latin typeface="Britannic Bold" charset="0"/>
            </a:endParaRPr>
          </a:p>
        </p:txBody>
      </p:sp>
      <p:pic>
        <p:nvPicPr>
          <p:cNvPr id="4" name="Picture 3"/>
          <p:cNvPicPr>
            <a:picLocks noChangeAspect="1"/>
          </p:cNvPicPr>
          <p:nvPr/>
        </p:nvPicPr>
        <p:blipFill>
          <a:blip r:embed="rId4"/>
          <a:stretch>
            <a:fillRect/>
          </a:stretch>
        </p:blipFill>
        <p:spPr>
          <a:xfrm>
            <a:off x="533400" y="3600450"/>
            <a:ext cx="3451136" cy="2800350"/>
          </a:xfrm>
          <a:prstGeom prst="rect">
            <a:avLst/>
          </a:prstGeom>
        </p:spPr>
      </p:pic>
      <p:sp>
        <p:nvSpPr>
          <p:cNvPr id="5" name="TextBox 4"/>
          <p:cNvSpPr txBox="1"/>
          <p:nvPr/>
        </p:nvSpPr>
        <p:spPr>
          <a:xfrm>
            <a:off x="3603164" y="3289459"/>
            <a:ext cx="4855036" cy="2677656"/>
          </a:xfrm>
          <a:prstGeom prst="rect">
            <a:avLst/>
          </a:prstGeom>
          <a:noFill/>
        </p:spPr>
        <p:txBody>
          <a:bodyPr wrap="square" rtlCol="0">
            <a:spAutoFit/>
          </a:bodyPr>
          <a:lstStyle/>
          <a:p>
            <a:pPr marL="285750" indent="-285750">
              <a:buFont typeface="Arial"/>
              <a:buChar char="•"/>
            </a:pPr>
            <a:r>
              <a:rPr lang="en-US" sz="2800" dirty="0" smtClean="0">
                <a:latin typeface="Britannic Bold"/>
                <a:cs typeface="Britannic Bold"/>
              </a:rPr>
              <a:t>Allow for comments to be submitted after a meeting before a final decision is made</a:t>
            </a:r>
          </a:p>
          <a:p>
            <a:pPr marL="285750" indent="-285750">
              <a:buFont typeface="Arial"/>
              <a:buChar char="•"/>
            </a:pPr>
            <a:r>
              <a:rPr lang="en-US" sz="2800" dirty="0" smtClean="0">
                <a:latin typeface="Britannic Bold"/>
                <a:cs typeface="Britannic Bold"/>
              </a:rPr>
              <a:t>Don’t put us on the spot in a meeting.</a:t>
            </a:r>
            <a:endParaRPr lang="en-US" sz="2800" dirty="0">
              <a:latin typeface="Britannic Bold"/>
              <a:cs typeface="Britannic Bold"/>
            </a:endParaRPr>
          </a:p>
        </p:txBody>
      </p:sp>
    </p:spTree>
    <p:extLst>
      <p:ext uri="{BB962C8B-B14F-4D97-AF65-F5344CB8AC3E}">
        <p14:creationId xmlns:p14="http://schemas.microsoft.com/office/powerpoint/2010/main" val="548631360"/>
      </p:ext>
    </p:extLst>
  </p:cSld>
  <p:clrMapOvr>
    <a:masterClrMapping/>
  </p:clrMapOvr>
  <mc:AlternateContent xmlns:mc="http://schemas.openxmlformats.org/markup-compatibility/2006" xmlns:p14="http://schemas.microsoft.com/office/powerpoint/2010/main">
    <mc:Choice Requires="p14">
      <p:transition spd="slow" p14:dur="1500" advClick="0" advTm="114000">
        <p:split orient="vert"/>
      </p:transition>
    </mc:Choice>
    <mc:Fallback xmlns="">
      <p:transition xmlns:p14="http://schemas.microsoft.com/office/powerpoint/2010/main" spd="slow" advClick="0" advTm="114000">
        <p:split orient="vert"/>
      </p:transition>
    </mc:Fallback>
  </mc:AlternateContent>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3352</TotalTime>
  <Words>3497</Words>
  <Application>Microsoft Macintosh PowerPoint</Application>
  <PresentationFormat>On-screen Show (4:3)</PresentationFormat>
  <Paragraphs>204</Paragraphs>
  <Slides>16</Slides>
  <Notes>16</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Yes, There is an "I" in Team - Tip[s for Integrating Your Introverts into Your FRC Team</dc:title>
  <dc:subject/>
  <dc:creator>Kathie Kentfield</dc:creator>
  <cp:keywords>introverts, extroverts, teambuilding</cp:keywords>
  <dc:description/>
  <cp:lastModifiedBy>Kathie</cp:lastModifiedBy>
  <cp:revision>45</cp:revision>
  <cp:lastPrinted>2013-04-20T23:10:02Z</cp:lastPrinted>
  <dcterms:created xsi:type="dcterms:W3CDTF">2013-04-13T18:07:08Z</dcterms:created>
  <dcterms:modified xsi:type="dcterms:W3CDTF">2013-05-12T21:34:08Z</dcterms:modified>
  <cp:category/>
</cp:coreProperties>
</file>