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7"/>
  </p:notesMasterIdLst>
  <p:sldIdLst>
    <p:sldId id="256" r:id="rId2"/>
    <p:sldId id="258" r:id="rId3"/>
    <p:sldId id="257" r:id="rId4"/>
    <p:sldId id="260" r:id="rId5"/>
    <p:sldId id="259" r:id="rId6"/>
    <p:sldId id="262" r:id="rId7"/>
    <p:sldId id="263" r:id="rId8"/>
    <p:sldId id="264" r:id="rId9"/>
    <p:sldId id="265" r:id="rId10"/>
    <p:sldId id="266" r:id="rId11"/>
    <p:sldId id="268" r:id="rId12"/>
    <p:sldId id="267" r:id="rId13"/>
    <p:sldId id="269" r:id="rId14"/>
    <p:sldId id="270" r:id="rId15"/>
    <p:sldId id="26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032" autoAdjust="0"/>
  </p:normalViewPr>
  <p:slideViewPr>
    <p:cSldViewPr snapToGrid="0" snapToObjects="1">
      <p:cViewPr>
        <p:scale>
          <a:sx n="103" d="100"/>
          <a:sy n="103" d="100"/>
        </p:scale>
        <p:origin x="-288" y="88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2B9E26-A04E-2949-87B9-0214010BCA8F}" type="datetimeFigureOut">
              <a:rPr lang="en-US" smtClean="0"/>
              <a:t>6/26/2014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490BC9-D51E-4F4C-8E71-BB46AFECA5C8}" type="slidenum">
              <a:rPr lang="en-US" smtClean="0"/>
              <a:t>‹#›</a:t>
            </a:fld>
            <a:endParaRPr lang="en-US"/>
          </a:p>
        </p:txBody>
      </p:sp>
    </p:spTree>
    <p:extLst>
      <p:ext uri="{BB962C8B-B14F-4D97-AF65-F5344CB8AC3E}">
        <p14:creationId xmlns:p14="http://schemas.microsoft.com/office/powerpoint/2010/main" val="3519615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latin typeface="Arial"/>
                <a:cs typeface="Arial"/>
              </a:rPr>
              <a:t>Mentors:</a:t>
            </a:r>
            <a:r>
              <a:rPr lang="en-US" sz="1200" b="1" baseline="0" dirty="0" smtClean="0">
                <a:latin typeface="Arial"/>
                <a:cs typeface="Arial"/>
              </a:rPr>
              <a:t>  How to Hire ‘</a:t>
            </a:r>
            <a:r>
              <a:rPr lang="en-US" sz="1200" b="1" baseline="0" dirty="0" err="1" smtClean="0">
                <a:latin typeface="Arial"/>
                <a:cs typeface="Arial"/>
              </a:rPr>
              <a:t>Em</a:t>
            </a:r>
            <a:r>
              <a:rPr lang="en-US" sz="1200" b="1" baseline="0" dirty="0" smtClean="0">
                <a:latin typeface="Arial"/>
                <a:cs typeface="Arial"/>
              </a:rPr>
              <a:t>, How to Fire ‘</a:t>
            </a:r>
            <a:r>
              <a:rPr lang="en-US" sz="1200" b="1" baseline="0" dirty="0" err="1" smtClean="0">
                <a:latin typeface="Arial"/>
                <a:cs typeface="Arial"/>
              </a:rPr>
              <a:t>Em</a:t>
            </a:r>
            <a:r>
              <a:rPr lang="en-US" sz="1200" b="1" baseline="0" dirty="0" smtClean="0">
                <a:latin typeface="Arial"/>
                <a:cs typeface="Arial"/>
              </a:rPr>
              <a:t>!</a:t>
            </a:r>
          </a:p>
          <a:p>
            <a:r>
              <a:rPr lang="en-US" sz="1200" b="0" baseline="0" dirty="0" smtClean="0">
                <a:latin typeface="Arial"/>
                <a:cs typeface="Arial"/>
              </a:rPr>
              <a:t>I am Kathie Kentfield, Director of NEMO (Non-Engineering </a:t>
            </a:r>
            <a:r>
              <a:rPr lang="en-US" sz="1200" b="0" baseline="0" smtClean="0">
                <a:latin typeface="Arial"/>
                <a:cs typeface="Arial"/>
              </a:rPr>
              <a:t>Mentor </a:t>
            </a:r>
            <a:r>
              <a:rPr lang="en-US" sz="1200" b="0" baseline="0" smtClean="0">
                <a:latin typeface="Arial"/>
                <a:cs typeface="Arial"/>
              </a:rPr>
              <a:t>Organization), </a:t>
            </a:r>
            <a:r>
              <a:rPr lang="en-US" sz="1200" b="0" baseline="0" dirty="0" smtClean="0">
                <a:latin typeface="Arial"/>
                <a:cs typeface="Arial"/>
              </a:rPr>
              <a:t>FIRST Senior Mentor in Connecticut.  I have been a volunteer with FIRST since 2002.  As a Senior Mentor I help teams locate mentors and coaches for their teams.  I also am sometimes consulted by teams when things are not working out with mentors on the teams.  Today we’ll discuss some suggestions you can use when bringing new mentors onto your teams – hiring them – and some suggestions for what to do when it just doesn’t work out – firing them.</a:t>
            </a:r>
          </a:p>
          <a:p>
            <a:endParaRPr lang="en-US" sz="1200" b="0" baseline="0" dirty="0" smtClean="0">
              <a:latin typeface="Arial"/>
              <a:cs typeface="Arial"/>
            </a:endParaRPr>
          </a:p>
          <a:p>
            <a:r>
              <a:rPr lang="en-US" sz="1200" b="0" baseline="0" dirty="0" smtClean="0">
                <a:latin typeface="Arial"/>
                <a:cs typeface="Arial"/>
              </a:rPr>
              <a:t>DISCLAIMER:  </a:t>
            </a:r>
            <a:r>
              <a:rPr lang="en-US" sz="1200" b="0" baseline="0" dirty="0" smtClean="0">
                <a:latin typeface="Arial"/>
                <a:cs typeface="Arial"/>
              </a:rPr>
              <a:t>These are </a:t>
            </a:r>
            <a:r>
              <a:rPr lang="en-US" sz="1200" b="0" baseline="0" dirty="0" smtClean="0">
                <a:latin typeface="Arial"/>
                <a:cs typeface="Arial"/>
              </a:rPr>
              <a:t>solely my opinions and not that of the FIRST organization.  I am also not a lawyer.  Please consult with </a:t>
            </a:r>
            <a:r>
              <a:rPr lang="en-US" sz="1200" b="0" baseline="0" dirty="0" smtClean="0">
                <a:latin typeface="Arial"/>
                <a:cs typeface="Arial"/>
              </a:rPr>
              <a:t>legal </a:t>
            </a:r>
            <a:r>
              <a:rPr lang="en-US" sz="1200" b="0" baseline="0" dirty="0" smtClean="0">
                <a:latin typeface="Arial"/>
                <a:cs typeface="Arial"/>
              </a:rPr>
              <a:t>counsel should you feel that your team’s circumstances require it.</a:t>
            </a:r>
          </a:p>
          <a:p>
            <a:endParaRPr lang="en-US" sz="1200" b="1" dirty="0" smtClean="0">
              <a:latin typeface="Arial"/>
              <a:cs typeface="Arial"/>
            </a:endParaRPr>
          </a:p>
        </p:txBody>
      </p:sp>
      <p:sp>
        <p:nvSpPr>
          <p:cNvPr id="4" name="Slide Number Placeholder 3"/>
          <p:cNvSpPr>
            <a:spLocks noGrp="1"/>
          </p:cNvSpPr>
          <p:nvPr>
            <p:ph type="sldNum" sz="quarter" idx="10"/>
          </p:nvPr>
        </p:nvSpPr>
        <p:spPr/>
        <p:txBody>
          <a:bodyPr/>
          <a:lstStyle/>
          <a:p>
            <a:fld id="{E6490BC9-D51E-4F4C-8E71-BB46AFECA5C8}" type="slidenum">
              <a:rPr lang="en-US" smtClean="0"/>
              <a:t>1</a:t>
            </a:fld>
            <a:endParaRPr lang="en-US"/>
          </a:p>
        </p:txBody>
      </p:sp>
    </p:spTree>
    <p:extLst>
      <p:ext uri="{BB962C8B-B14F-4D97-AF65-F5344CB8AC3E}">
        <p14:creationId xmlns:p14="http://schemas.microsoft.com/office/powerpoint/2010/main" val="172314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Issues that create problems</a:t>
            </a:r>
          </a:p>
          <a:p>
            <a:r>
              <a:rPr lang="en-US" dirty="0" smtClean="0"/>
              <a:t>	</a:t>
            </a:r>
          </a:p>
          <a:p>
            <a:pPr marL="171450" indent="-171450">
              <a:buFont typeface="Arial"/>
              <a:buChar char="•"/>
            </a:pPr>
            <a:r>
              <a:rPr lang="en-US" dirty="0" smtClean="0"/>
              <a:t>Competency Issues</a:t>
            </a:r>
          </a:p>
          <a:p>
            <a:pPr marL="628650" lvl="1" indent="-171450">
              <a:buFont typeface="Arial"/>
              <a:buChar char="•"/>
            </a:pPr>
            <a:r>
              <a:rPr lang="en-US" dirty="0" smtClean="0"/>
              <a:t>Has the person been trained properly, received orientation training?</a:t>
            </a:r>
          </a:p>
          <a:p>
            <a:pPr marL="628650" lvl="1" indent="-171450">
              <a:buFont typeface="Arial"/>
              <a:buChar char="•"/>
            </a:pPr>
            <a:r>
              <a:rPr lang="en-US" dirty="0" smtClean="0"/>
              <a:t>Are</a:t>
            </a:r>
            <a:r>
              <a:rPr lang="en-US" baseline="0" dirty="0" smtClean="0"/>
              <a:t> they still unable to perform the job they were “hired” to do?  Would they be better in a different role on the team?  Discuss with the mentor.  Chances are they will readily admit they are not able to fulfill that role and may be relieved that you brought it up.</a:t>
            </a:r>
          </a:p>
          <a:p>
            <a:pPr marL="171450" lvl="0" indent="-171450">
              <a:buFont typeface="Arial"/>
              <a:buChar char="•"/>
            </a:pPr>
            <a:r>
              <a:rPr lang="en-US" baseline="0" dirty="0" smtClean="0"/>
              <a:t>Fulfillment of role issues	</a:t>
            </a:r>
          </a:p>
          <a:p>
            <a:pPr marL="628650" lvl="1" indent="-171450">
              <a:buFont typeface="Arial"/>
              <a:buChar char="•"/>
            </a:pPr>
            <a:r>
              <a:rPr lang="en-US" baseline="0" dirty="0" smtClean="0"/>
              <a:t>Sometimes volunteers overstep their boundaries and do things they are not authorized to do, or assume responsibilities they are not equipped to oversee.  Review the job description with the volunteer.  They probably feel that they are “helping” and mean no harm, and may not see that their actions are undermining the leadership structure of the team, or taking away jobs that have been assigned to others on the team.  </a:t>
            </a:r>
          </a:p>
          <a:p>
            <a:pPr marL="171450" lvl="0" indent="-171450">
              <a:buFont typeface="Arial"/>
              <a:buChar char="•"/>
            </a:pPr>
            <a:r>
              <a:rPr lang="en-US" baseline="0" dirty="0" smtClean="0"/>
              <a:t>Behavior issues</a:t>
            </a:r>
          </a:p>
          <a:p>
            <a:pPr marL="628650" lvl="1" indent="-171450">
              <a:buFont typeface="Arial"/>
              <a:buChar char="•"/>
            </a:pPr>
            <a:r>
              <a:rPr lang="en-US" baseline="0" dirty="0" smtClean="0"/>
              <a:t>Occasionally even the best of volunteers may lose patience, exhibit poor judgment, or display personal behaviors that are not in fitting with being a mentor to a youth program.</a:t>
            </a:r>
          </a:p>
          <a:p>
            <a:pPr marL="628650" lvl="1" indent="-171450">
              <a:buFont typeface="Arial"/>
              <a:buChar char="•"/>
            </a:pPr>
            <a:r>
              <a:rPr lang="en-US" baseline="0" dirty="0" smtClean="0"/>
              <a:t>Document the incidents.  Do not wait for the periodic review process, but discuss them with the volunteer promptly.  Sometimes a volunteer needs to be pulled away from the situation at hand and reminded of their role.  They need to be setting examples for the students.</a:t>
            </a:r>
          </a:p>
          <a:p>
            <a:pPr marL="628650" lvl="1" indent="-171450">
              <a:buFont typeface="Arial"/>
              <a:buChar char="•"/>
            </a:pPr>
            <a:r>
              <a:rPr lang="en-US" baseline="0" dirty="0" smtClean="0"/>
              <a:t>If the behavior continues, gets out of hand, or the volunteer is blatantly disregarding team rules, then the consequences as outlined in the team handbook, MUST be administered.</a:t>
            </a:r>
          </a:p>
          <a:p>
            <a:pPr marL="171450" lvl="0" indent="-171450">
              <a:buFont typeface="Arial"/>
              <a:buChar char="•"/>
            </a:pPr>
            <a:r>
              <a:rPr lang="en-US" baseline="0" dirty="0" smtClean="0"/>
              <a:t>Burnout</a:t>
            </a:r>
          </a:p>
          <a:p>
            <a:pPr marL="628650" lvl="1" indent="-171450">
              <a:buFont typeface="Arial"/>
              <a:buChar char="•"/>
            </a:pPr>
            <a:r>
              <a:rPr lang="en-US" baseline="0" dirty="0" smtClean="0"/>
              <a:t>Is mentor expected to be at every meeting?</a:t>
            </a:r>
          </a:p>
          <a:p>
            <a:pPr marL="628650" lvl="1" indent="-171450">
              <a:buFont typeface="Arial"/>
              <a:buChar char="•"/>
            </a:pPr>
            <a:r>
              <a:rPr lang="en-US" baseline="0" dirty="0" smtClean="0"/>
              <a:t>Is mentor responsible for key aspects of team with no assistance?</a:t>
            </a:r>
          </a:p>
          <a:p>
            <a:pPr marL="628650" lvl="1" indent="-171450">
              <a:buFont typeface="Arial"/>
              <a:buChar char="•"/>
            </a:pPr>
            <a:r>
              <a:rPr lang="en-US" baseline="0" dirty="0" smtClean="0"/>
              <a:t>Has mentor been in same position too long?</a:t>
            </a:r>
          </a:p>
          <a:p>
            <a:pPr marL="628650" lvl="1" indent="-171450">
              <a:buFont typeface="Arial"/>
              <a:buChar char="•"/>
            </a:pPr>
            <a:r>
              <a:rPr lang="en-US" baseline="0" dirty="0" smtClean="0"/>
              <a:t>Have team dynamics changed enough that it is no longer pleasurable to be part of team?</a:t>
            </a:r>
          </a:p>
          <a:p>
            <a:pPr marL="628650" lvl="1" indent="-171450">
              <a:buFont typeface="Arial"/>
              <a:buChar char="•"/>
            </a:pPr>
            <a:r>
              <a:rPr lang="en-US" baseline="0" dirty="0" smtClean="0"/>
              <a:t>Has team evolved into being a “year-round” team?  Not what mentor signed on for?</a:t>
            </a:r>
          </a:p>
          <a:p>
            <a:pPr marL="628650" lvl="1" indent="-171450">
              <a:buFont typeface="Arial"/>
              <a:buChar char="•"/>
            </a:pPr>
            <a:r>
              <a:rPr lang="en-US" baseline="0" dirty="0" smtClean="0"/>
              <a:t>Would it help to take a break from the team?  Or maybe simply volunteer at events instead of being a chaperone/mentor with the team, to see a different side of FIRST?</a:t>
            </a:r>
            <a:endParaRPr lang="en-US" dirty="0"/>
          </a:p>
        </p:txBody>
      </p:sp>
      <p:sp>
        <p:nvSpPr>
          <p:cNvPr id="4" name="Slide Number Placeholder 3"/>
          <p:cNvSpPr>
            <a:spLocks noGrp="1"/>
          </p:cNvSpPr>
          <p:nvPr>
            <p:ph type="sldNum" sz="quarter" idx="10"/>
          </p:nvPr>
        </p:nvSpPr>
        <p:spPr/>
        <p:txBody>
          <a:bodyPr/>
          <a:lstStyle/>
          <a:p>
            <a:fld id="{E6490BC9-D51E-4F4C-8E71-BB46AFECA5C8}" type="slidenum">
              <a:rPr lang="en-US" smtClean="0"/>
              <a:t>10</a:t>
            </a:fld>
            <a:endParaRPr lang="en-US"/>
          </a:p>
        </p:txBody>
      </p:sp>
    </p:spTree>
    <p:extLst>
      <p:ext uri="{BB962C8B-B14F-4D97-AF65-F5344CB8AC3E}">
        <p14:creationId xmlns:p14="http://schemas.microsoft.com/office/powerpoint/2010/main" val="745915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latin typeface="Arial"/>
                <a:cs typeface="Arial"/>
              </a:rPr>
              <a:t>Before terminating a volunteer, be sure that you have </a:t>
            </a:r>
          </a:p>
          <a:p>
            <a:pPr marL="628650" lvl="1" indent="-171450">
              <a:buFont typeface="Arial"/>
              <a:buChar char="•"/>
            </a:pPr>
            <a:r>
              <a:rPr lang="en-US" dirty="0" smtClean="0">
                <a:latin typeface="Arial"/>
                <a:cs typeface="Arial"/>
              </a:rPr>
              <a:t>taken the time to recognize there is a problem</a:t>
            </a:r>
          </a:p>
          <a:p>
            <a:pPr marL="628650" lvl="1" indent="-171450">
              <a:buFont typeface="Arial"/>
              <a:buChar char="•"/>
            </a:pPr>
            <a:r>
              <a:rPr lang="en-US" dirty="0" smtClean="0">
                <a:latin typeface="Arial"/>
                <a:cs typeface="Arial"/>
              </a:rPr>
              <a:t>Confronted</a:t>
            </a:r>
            <a:r>
              <a:rPr lang="en-US" baseline="0" dirty="0" smtClean="0">
                <a:latin typeface="Arial"/>
                <a:cs typeface="Arial"/>
              </a:rPr>
              <a:t> the volunteer</a:t>
            </a:r>
          </a:p>
          <a:p>
            <a:pPr marL="628650" lvl="1" indent="-171450">
              <a:buFont typeface="Arial"/>
              <a:buChar char="•"/>
            </a:pPr>
            <a:r>
              <a:rPr lang="en-US" baseline="0" dirty="0" smtClean="0">
                <a:latin typeface="Arial"/>
                <a:cs typeface="Arial"/>
              </a:rPr>
              <a:t>Worked to resolve the issues – have a mediator facilitate a meeting</a:t>
            </a:r>
          </a:p>
          <a:p>
            <a:pPr marL="628650" lvl="1" indent="-171450">
              <a:buFont typeface="Arial"/>
              <a:buChar char="•"/>
            </a:pPr>
            <a:r>
              <a:rPr lang="en-US" baseline="0" dirty="0" smtClean="0">
                <a:latin typeface="Arial"/>
                <a:cs typeface="Arial"/>
              </a:rPr>
              <a:t>Given forewarning/notice</a:t>
            </a:r>
          </a:p>
          <a:p>
            <a:pPr marL="628650" lvl="1" indent="-171450">
              <a:buFont typeface="Arial"/>
              <a:buChar char="•"/>
            </a:pPr>
            <a:r>
              <a:rPr lang="en-US" baseline="0" dirty="0" smtClean="0">
                <a:latin typeface="Arial"/>
                <a:cs typeface="Arial"/>
              </a:rPr>
              <a:t>Consulted with legal counsel, if necessary</a:t>
            </a:r>
          </a:p>
          <a:p>
            <a:pPr marL="628650" lvl="1" indent="-171450">
              <a:buFont typeface="Arial"/>
              <a:buChar char="•"/>
            </a:pPr>
            <a:r>
              <a:rPr lang="en-US" baseline="0" dirty="0" smtClean="0">
                <a:latin typeface="Arial"/>
                <a:cs typeface="Arial"/>
              </a:rPr>
              <a:t>Consulted with law enforcement, </a:t>
            </a:r>
            <a:r>
              <a:rPr lang="en-US" baseline="0" smtClean="0">
                <a:latin typeface="Arial"/>
                <a:cs typeface="Arial"/>
              </a:rPr>
              <a:t>if necessary</a:t>
            </a:r>
            <a:endParaRPr lang="en-US" baseline="0" dirty="0" smtClean="0">
              <a:latin typeface="Arial"/>
              <a:cs typeface="Arial"/>
            </a:endParaRPr>
          </a:p>
        </p:txBody>
      </p:sp>
      <p:sp>
        <p:nvSpPr>
          <p:cNvPr id="4" name="Slide Number Placeholder 3"/>
          <p:cNvSpPr>
            <a:spLocks noGrp="1"/>
          </p:cNvSpPr>
          <p:nvPr>
            <p:ph type="sldNum" sz="quarter" idx="10"/>
          </p:nvPr>
        </p:nvSpPr>
        <p:spPr/>
        <p:txBody>
          <a:bodyPr/>
          <a:lstStyle/>
          <a:p>
            <a:fld id="{E6490BC9-D51E-4F4C-8E71-BB46AFECA5C8}" type="slidenum">
              <a:rPr lang="en-US" smtClean="0"/>
              <a:t>11</a:t>
            </a:fld>
            <a:endParaRPr lang="en-US"/>
          </a:p>
        </p:txBody>
      </p:sp>
    </p:spTree>
    <p:extLst>
      <p:ext uri="{BB962C8B-B14F-4D97-AF65-F5344CB8AC3E}">
        <p14:creationId xmlns:p14="http://schemas.microsoft.com/office/powerpoint/2010/main" val="5813598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a:buChar char="•"/>
            </a:pPr>
            <a:endParaRPr lang="en-US" baseline="0" dirty="0" smtClean="0"/>
          </a:p>
          <a:p>
            <a:pPr marL="171450" lvl="0" indent="-171450">
              <a:buFont typeface="Arial"/>
              <a:buChar char="•"/>
            </a:pPr>
            <a:r>
              <a:rPr lang="en-US" baseline="0" dirty="0" smtClean="0">
                <a:latin typeface="Arial"/>
                <a:cs typeface="Arial"/>
              </a:rPr>
              <a:t>Other options:</a:t>
            </a:r>
          </a:p>
          <a:p>
            <a:pPr marL="628650" lvl="1" indent="-171450">
              <a:buFont typeface="Arial"/>
              <a:buChar char="•"/>
            </a:pPr>
            <a:r>
              <a:rPr lang="en-US" baseline="0" dirty="0" smtClean="0">
                <a:latin typeface="Arial"/>
                <a:cs typeface="Arial"/>
              </a:rPr>
              <a:t>Re-assign to another volunteer role (particularly if it’s a competency issue)</a:t>
            </a:r>
          </a:p>
          <a:p>
            <a:pPr marL="628650" lvl="1" indent="-171450">
              <a:buFont typeface="Arial"/>
              <a:buChar char="•"/>
            </a:pPr>
            <a:r>
              <a:rPr lang="en-US" baseline="0" dirty="0" smtClean="0">
                <a:latin typeface="Arial"/>
                <a:cs typeface="Arial"/>
              </a:rPr>
              <a:t>Consult with Regional Director or FIRST Senior Mentor in your area to see if there might be a better fit for the volunteer – perhaps there are personality issues that cannot be resolved, or the team model would be better on another team where the mentor could be more (or less) active</a:t>
            </a:r>
          </a:p>
          <a:p>
            <a:pPr marL="628650" lvl="1" indent="-171450">
              <a:buFont typeface="Arial"/>
              <a:buChar char="•"/>
            </a:pPr>
            <a:r>
              <a:rPr lang="en-US" baseline="0" dirty="0" smtClean="0">
                <a:latin typeface="Arial"/>
                <a:cs typeface="Arial"/>
              </a:rPr>
              <a:t>Recognize the volunteer for their efforts and suggest they retire (“save face”) </a:t>
            </a:r>
            <a:r>
              <a:rPr lang="en-US" baseline="0" dirty="0" err="1" smtClean="0">
                <a:latin typeface="Arial"/>
                <a:cs typeface="Arial"/>
              </a:rPr>
              <a:t>vs</a:t>
            </a:r>
            <a:r>
              <a:rPr lang="en-US" baseline="0" dirty="0" smtClean="0">
                <a:latin typeface="Arial"/>
                <a:cs typeface="Arial"/>
              </a:rPr>
              <a:t> terminating them, especially with a long-serving volunteer</a:t>
            </a:r>
          </a:p>
          <a:p>
            <a:pPr marL="628650" lvl="1" indent="-171450">
              <a:buFont typeface="Arial"/>
              <a:buChar char="•"/>
            </a:pPr>
            <a:r>
              <a:rPr lang="en-US" baseline="0" dirty="0" smtClean="0">
                <a:latin typeface="Arial"/>
                <a:cs typeface="Arial"/>
              </a:rPr>
              <a:t>Insist on re-charge time off for a specific period of time, especially if they are burned out.</a:t>
            </a:r>
            <a:endParaRPr lang="en-US" dirty="0">
              <a:latin typeface="Arial"/>
              <a:cs typeface="Arial"/>
            </a:endParaRPr>
          </a:p>
        </p:txBody>
      </p:sp>
      <p:sp>
        <p:nvSpPr>
          <p:cNvPr id="4" name="Slide Number Placeholder 3"/>
          <p:cNvSpPr>
            <a:spLocks noGrp="1"/>
          </p:cNvSpPr>
          <p:nvPr>
            <p:ph type="sldNum" sz="quarter" idx="10"/>
          </p:nvPr>
        </p:nvSpPr>
        <p:spPr/>
        <p:txBody>
          <a:bodyPr/>
          <a:lstStyle/>
          <a:p>
            <a:fld id="{E6490BC9-D51E-4F4C-8E71-BB46AFECA5C8}" type="slidenum">
              <a:rPr lang="en-US" smtClean="0"/>
              <a:t>12</a:t>
            </a:fld>
            <a:endParaRPr lang="en-US"/>
          </a:p>
        </p:txBody>
      </p:sp>
    </p:spTree>
    <p:extLst>
      <p:ext uri="{BB962C8B-B14F-4D97-AF65-F5344CB8AC3E}">
        <p14:creationId xmlns:p14="http://schemas.microsoft.com/office/powerpoint/2010/main" val="5390184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a:cs typeface="Arial"/>
              </a:rPr>
              <a:t>Conducting the Firing Meeting</a:t>
            </a:r>
          </a:p>
          <a:p>
            <a:pPr marL="171450" indent="-171450">
              <a:buFont typeface="Arial"/>
              <a:buChar char="•"/>
            </a:pPr>
            <a:r>
              <a:rPr lang="en-US" dirty="0" smtClean="0">
                <a:latin typeface="Arial"/>
                <a:cs typeface="Arial"/>
              </a:rPr>
              <a:t>Not a pleasant experience,</a:t>
            </a:r>
            <a:r>
              <a:rPr lang="en-US" baseline="0" dirty="0" smtClean="0">
                <a:latin typeface="Arial"/>
                <a:cs typeface="Arial"/>
              </a:rPr>
              <a:t> but may be necessary</a:t>
            </a:r>
          </a:p>
          <a:p>
            <a:pPr marL="171450" indent="-171450">
              <a:buFont typeface="Arial"/>
              <a:buChar char="•"/>
            </a:pPr>
            <a:r>
              <a:rPr lang="en-US" baseline="0" dirty="0" smtClean="0">
                <a:latin typeface="Arial"/>
                <a:cs typeface="Arial"/>
              </a:rPr>
              <a:t>Conduct the meeting in a private setting – preserve the dignity of the volunteer.  If you feel threatened in any way, do NOT hold the meeting privately.</a:t>
            </a:r>
          </a:p>
          <a:p>
            <a:pPr marL="171450" indent="-171450">
              <a:buFont typeface="Arial"/>
              <a:buChar char="•"/>
            </a:pPr>
            <a:r>
              <a:rPr lang="en-US" baseline="0" dirty="0" smtClean="0">
                <a:latin typeface="Arial"/>
                <a:cs typeface="Arial"/>
              </a:rPr>
              <a:t>Be quick, direct, absolute.  Don’t be vague, don’t beat around the bush.</a:t>
            </a:r>
          </a:p>
          <a:p>
            <a:pPr marL="171450" indent="-171450">
              <a:buFont typeface="Arial"/>
              <a:buChar char="•"/>
            </a:pPr>
            <a:r>
              <a:rPr lang="en-US" baseline="0" dirty="0" smtClean="0">
                <a:latin typeface="Arial"/>
                <a:cs typeface="Arial"/>
              </a:rPr>
              <a:t>Announce, don’t argue.  The meeting is simply to let the volunteer know that he or she is no longer needed.  No need to re-argue or discuss the situation; those meetings should have already been held.</a:t>
            </a:r>
          </a:p>
          <a:p>
            <a:pPr marL="171450" indent="-171450">
              <a:buFont typeface="Arial"/>
              <a:buChar char="•"/>
            </a:pPr>
            <a:r>
              <a:rPr lang="en-US" baseline="0" dirty="0" smtClean="0">
                <a:latin typeface="Arial"/>
                <a:cs typeface="Arial"/>
              </a:rPr>
              <a:t>Don’t attempt to counsel.</a:t>
            </a:r>
          </a:p>
          <a:p>
            <a:pPr marL="171450" indent="-171450">
              <a:buFont typeface="Arial"/>
              <a:buChar char="•"/>
            </a:pPr>
            <a:r>
              <a:rPr lang="en-US" baseline="0" dirty="0" smtClean="0">
                <a:latin typeface="Arial"/>
                <a:cs typeface="Arial"/>
              </a:rPr>
              <a:t>Follow-up with a letter reiterating the decision and inform them of any departure details.  Fallow-up with other team members, perhaps notifying adults first and then the students and their parents.  You do not need to inform them of the reason for the departure.  </a:t>
            </a:r>
          </a:p>
          <a:p>
            <a:pPr marL="171450" indent="-171450">
              <a:buFont typeface="Arial"/>
              <a:buChar char="•"/>
            </a:pPr>
            <a:r>
              <a:rPr lang="en-US" baseline="0" dirty="0" smtClean="0">
                <a:latin typeface="Arial"/>
                <a:cs typeface="Arial"/>
              </a:rPr>
              <a:t>Change any registrations, </a:t>
            </a:r>
            <a:r>
              <a:rPr lang="en-US" baseline="0" dirty="0" err="1" smtClean="0">
                <a:latin typeface="Arial"/>
                <a:cs typeface="Arial"/>
              </a:rPr>
              <a:t>ie</a:t>
            </a:r>
            <a:r>
              <a:rPr lang="en-US" baseline="0" dirty="0" smtClean="0">
                <a:latin typeface="Arial"/>
                <a:cs typeface="Arial"/>
              </a:rPr>
              <a:t> TIMS, notify school, or other entities as necessary.</a:t>
            </a:r>
          </a:p>
          <a:p>
            <a:pPr marL="171450" indent="-171450">
              <a:buFont typeface="Arial"/>
              <a:buChar char="•"/>
            </a:pPr>
            <a:endParaRPr lang="en-US" dirty="0">
              <a:latin typeface="Arial"/>
              <a:cs typeface="Arial"/>
            </a:endParaRPr>
          </a:p>
        </p:txBody>
      </p:sp>
      <p:sp>
        <p:nvSpPr>
          <p:cNvPr id="4" name="Slide Number Placeholder 3"/>
          <p:cNvSpPr>
            <a:spLocks noGrp="1"/>
          </p:cNvSpPr>
          <p:nvPr>
            <p:ph type="sldNum" sz="quarter" idx="10"/>
          </p:nvPr>
        </p:nvSpPr>
        <p:spPr/>
        <p:txBody>
          <a:bodyPr/>
          <a:lstStyle/>
          <a:p>
            <a:fld id="{E6490BC9-D51E-4F4C-8E71-BB46AFECA5C8}" type="slidenum">
              <a:rPr lang="en-US" smtClean="0"/>
              <a:t>13</a:t>
            </a:fld>
            <a:endParaRPr lang="en-US"/>
          </a:p>
        </p:txBody>
      </p:sp>
    </p:spTree>
    <p:extLst>
      <p:ext uri="{BB962C8B-B14F-4D97-AF65-F5344CB8AC3E}">
        <p14:creationId xmlns:p14="http://schemas.microsoft.com/office/powerpoint/2010/main" val="3199258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a:cs typeface="Arial"/>
              </a:rPr>
              <a:t>In closing, taking the time to establish hiring procedures</a:t>
            </a:r>
            <a:r>
              <a:rPr lang="en-US" baseline="0" dirty="0" smtClean="0">
                <a:latin typeface="Arial"/>
                <a:cs typeface="Arial"/>
              </a:rPr>
              <a:t> and corresponding documents; conduct a careful screening interview; and dealing with problems as they arise, will help your team be successful in creating long-term mentor relationships.</a:t>
            </a:r>
            <a:endParaRPr lang="en-US" dirty="0">
              <a:latin typeface="Arial"/>
              <a:cs typeface="Arial"/>
            </a:endParaRPr>
          </a:p>
        </p:txBody>
      </p:sp>
      <p:sp>
        <p:nvSpPr>
          <p:cNvPr id="4" name="Slide Number Placeholder 3"/>
          <p:cNvSpPr>
            <a:spLocks noGrp="1"/>
          </p:cNvSpPr>
          <p:nvPr>
            <p:ph type="sldNum" sz="quarter" idx="10"/>
          </p:nvPr>
        </p:nvSpPr>
        <p:spPr/>
        <p:txBody>
          <a:bodyPr/>
          <a:lstStyle/>
          <a:p>
            <a:fld id="{E6490BC9-D51E-4F4C-8E71-BB46AFECA5C8}" type="slidenum">
              <a:rPr lang="en-US" smtClean="0"/>
              <a:t>14</a:t>
            </a:fld>
            <a:endParaRPr lang="en-US"/>
          </a:p>
        </p:txBody>
      </p:sp>
    </p:spTree>
    <p:extLst>
      <p:ext uri="{BB962C8B-B14F-4D97-AF65-F5344CB8AC3E}">
        <p14:creationId xmlns:p14="http://schemas.microsoft.com/office/powerpoint/2010/main" val="250837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b="1" dirty="0" smtClean="0">
                <a:latin typeface="Arial"/>
                <a:cs typeface="Arial"/>
              </a:rPr>
              <a:t>How to Hire ‘</a:t>
            </a:r>
            <a:r>
              <a:rPr lang="en-US" b="1" dirty="0" err="1" smtClean="0">
                <a:latin typeface="Arial"/>
                <a:cs typeface="Arial"/>
              </a:rPr>
              <a:t>Em</a:t>
            </a:r>
            <a:r>
              <a:rPr lang="en-US" b="1" dirty="0" smtClean="0">
                <a:latin typeface="Arial"/>
                <a:cs typeface="Arial"/>
              </a:rPr>
              <a:t>!</a:t>
            </a:r>
          </a:p>
          <a:p>
            <a:pPr marL="171450" indent="-171450">
              <a:buFont typeface="Arial"/>
              <a:buChar char="•"/>
            </a:pPr>
            <a:endParaRPr lang="en-US" dirty="0" smtClean="0">
              <a:latin typeface="Arial"/>
              <a:cs typeface="Arial"/>
            </a:endParaRPr>
          </a:p>
          <a:p>
            <a:pPr marL="171450" indent="-171450">
              <a:buFont typeface="Arial"/>
              <a:buChar char="•"/>
            </a:pPr>
            <a:r>
              <a:rPr lang="en-US" dirty="0" smtClean="0">
                <a:latin typeface="Arial"/>
                <a:cs typeface="Arial"/>
              </a:rPr>
              <a:t>Treat your team like a business</a:t>
            </a:r>
          </a:p>
          <a:p>
            <a:pPr marL="171450" indent="-171450">
              <a:buFont typeface="Arial"/>
              <a:buChar char="•"/>
            </a:pPr>
            <a:r>
              <a:rPr lang="en-US" dirty="0" smtClean="0">
                <a:latin typeface="Arial"/>
                <a:cs typeface="Arial"/>
              </a:rPr>
              <a:t>Identify who will be handling the HR activities</a:t>
            </a:r>
          </a:p>
          <a:p>
            <a:pPr marL="171450" indent="-171450">
              <a:buFont typeface="Arial"/>
              <a:buChar char="•"/>
            </a:pPr>
            <a:r>
              <a:rPr lang="en-US" dirty="0" smtClean="0">
                <a:latin typeface="Arial"/>
                <a:cs typeface="Arial"/>
              </a:rPr>
              <a:t>Develop a hiring process</a:t>
            </a:r>
          </a:p>
          <a:p>
            <a:pPr marL="171450" indent="-171450">
              <a:buFont typeface="Arial"/>
              <a:buChar char="•"/>
            </a:pPr>
            <a:r>
              <a:rPr lang="en-US" dirty="0" smtClean="0">
                <a:latin typeface="Arial"/>
                <a:cs typeface="Arial"/>
              </a:rPr>
              <a:t>The interview</a:t>
            </a:r>
          </a:p>
          <a:p>
            <a:endParaRPr lang="en-US" dirty="0"/>
          </a:p>
        </p:txBody>
      </p:sp>
      <p:sp>
        <p:nvSpPr>
          <p:cNvPr id="4" name="Slide Number Placeholder 3"/>
          <p:cNvSpPr>
            <a:spLocks noGrp="1"/>
          </p:cNvSpPr>
          <p:nvPr>
            <p:ph type="sldNum" sz="quarter" idx="10"/>
          </p:nvPr>
        </p:nvSpPr>
        <p:spPr/>
        <p:txBody>
          <a:bodyPr/>
          <a:lstStyle/>
          <a:p>
            <a:fld id="{E6490BC9-D51E-4F4C-8E71-BB46AFECA5C8}" type="slidenum">
              <a:rPr lang="en-US" smtClean="0"/>
              <a:t>2</a:t>
            </a:fld>
            <a:endParaRPr lang="en-US"/>
          </a:p>
        </p:txBody>
      </p:sp>
    </p:spTree>
    <p:extLst>
      <p:ext uri="{BB962C8B-B14F-4D97-AF65-F5344CB8AC3E}">
        <p14:creationId xmlns:p14="http://schemas.microsoft.com/office/powerpoint/2010/main" val="806173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dirty="0" smtClean="0">
                <a:latin typeface="Arial"/>
                <a:cs typeface="Arial"/>
              </a:rPr>
              <a:t>Treat your team like a business</a:t>
            </a:r>
          </a:p>
          <a:p>
            <a:pPr marL="628650" lvl="1" indent="-171450">
              <a:buFont typeface="Arial"/>
              <a:buChar char="•"/>
            </a:pPr>
            <a:r>
              <a:rPr lang="en-US" dirty="0" smtClean="0">
                <a:latin typeface="Arial"/>
                <a:cs typeface="Arial"/>
              </a:rPr>
              <a:t>What type of employee do you need?  Develop a specific</a:t>
            </a:r>
            <a:r>
              <a:rPr lang="en-US" baseline="0" dirty="0" smtClean="0">
                <a:latin typeface="Arial"/>
                <a:cs typeface="Arial"/>
              </a:rPr>
              <a:t> job description; do not be vague in your expectations of the role.  The job description should outline the goals, objectives, and performance measures of the job.</a:t>
            </a:r>
            <a:endParaRPr lang="en-US" dirty="0" smtClean="0">
              <a:latin typeface="Arial"/>
              <a:cs typeface="Arial"/>
            </a:endParaRPr>
          </a:p>
          <a:p>
            <a:pPr marL="628650" lvl="1" indent="-171450">
              <a:buFont typeface="Arial"/>
              <a:buChar char="•"/>
            </a:pPr>
            <a:r>
              <a:rPr lang="en-US" dirty="0" smtClean="0">
                <a:latin typeface="Arial"/>
                <a:cs typeface="Arial"/>
              </a:rPr>
              <a:t>What are the skillsets that would fit in with your team?  Technical?</a:t>
            </a:r>
            <a:r>
              <a:rPr lang="en-US" baseline="0" dirty="0" smtClean="0">
                <a:latin typeface="Arial"/>
                <a:cs typeface="Arial"/>
              </a:rPr>
              <a:t>  </a:t>
            </a:r>
            <a:r>
              <a:rPr lang="en-US" baseline="0" dirty="0" err="1" smtClean="0">
                <a:latin typeface="Arial"/>
                <a:cs typeface="Arial"/>
              </a:rPr>
              <a:t>Ie</a:t>
            </a:r>
            <a:r>
              <a:rPr lang="en-US" baseline="0" dirty="0" smtClean="0">
                <a:latin typeface="Arial"/>
                <a:cs typeface="Arial"/>
              </a:rPr>
              <a:t> mechanical, electrical, programming come to mind.  But what about non-technical mentors?  What skillsets would help your team?  Website, marketing, public relations, office manager, accountant, travel planner come to mind.</a:t>
            </a:r>
            <a:endParaRPr lang="en-US" dirty="0" smtClean="0">
              <a:latin typeface="Arial"/>
              <a:cs typeface="Arial"/>
            </a:endParaRPr>
          </a:p>
          <a:p>
            <a:pPr marL="628650" lvl="1" indent="-171450">
              <a:buFont typeface="Arial"/>
              <a:buChar char="•"/>
            </a:pPr>
            <a:r>
              <a:rPr lang="en-US" dirty="0" smtClean="0">
                <a:latin typeface="Arial"/>
                <a:cs typeface="Arial"/>
              </a:rPr>
              <a:t>Length of term?  Will you set a limit on the length of term a mentor can serve?</a:t>
            </a:r>
          </a:p>
          <a:p>
            <a:pPr marL="628650" lvl="1" indent="-171450">
              <a:buFont typeface="Arial"/>
              <a:buChar char="•"/>
            </a:pPr>
            <a:r>
              <a:rPr lang="en-US" dirty="0" smtClean="0">
                <a:latin typeface="Arial"/>
                <a:cs typeface="Arial"/>
              </a:rPr>
              <a:t>Create</a:t>
            </a:r>
            <a:r>
              <a:rPr lang="en-US" baseline="0" dirty="0" smtClean="0">
                <a:latin typeface="Arial"/>
                <a:cs typeface="Arial"/>
              </a:rPr>
              <a:t> an a</a:t>
            </a:r>
            <a:r>
              <a:rPr lang="en-US" dirty="0" smtClean="0">
                <a:latin typeface="Arial"/>
                <a:cs typeface="Arial"/>
              </a:rPr>
              <a:t>pplication and include it in the team handbook</a:t>
            </a:r>
            <a:r>
              <a:rPr lang="en-US" baseline="0" dirty="0" smtClean="0">
                <a:latin typeface="Arial"/>
                <a:cs typeface="Arial"/>
              </a:rPr>
              <a:t>.  </a:t>
            </a:r>
            <a:r>
              <a:rPr lang="en-US" dirty="0" smtClean="0">
                <a:latin typeface="Arial"/>
                <a:cs typeface="Arial"/>
              </a:rPr>
              <a:t>Also</a:t>
            </a:r>
            <a:r>
              <a:rPr lang="en-US" baseline="0" dirty="0" smtClean="0">
                <a:latin typeface="Arial"/>
                <a:cs typeface="Arial"/>
              </a:rPr>
              <a:t> your </a:t>
            </a:r>
            <a:r>
              <a:rPr lang="en-US" dirty="0" smtClean="0">
                <a:latin typeface="Arial"/>
                <a:cs typeface="Arial"/>
              </a:rPr>
              <a:t> interview and performance appraisal process.  Consider</a:t>
            </a:r>
            <a:r>
              <a:rPr lang="en-US" baseline="0" dirty="0" smtClean="0">
                <a:latin typeface="Arial"/>
                <a:cs typeface="Arial"/>
              </a:rPr>
              <a:t> using the new Volunteer Application in the new FIRST Youth Protection Policy document.</a:t>
            </a:r>
            <a:endParaRPr lang="en-US" dirty="0" smtClean="0">
              <a:latin typeface="Arial"/>
              <a:cs typeface="Arial"/>
            </a:endParaRPr>
          </a:p>
          <a:p>
            <a:endParaRPr lang="en-US" dirty="0"/>
          </a:p>
        </p:txBody>
      </p:sp>
      <p:sp>
        <p:nvSpPr>
          <p:cNvPr id="4" name="Slide Number Placeholder 3"/>
          <p:cNvSpPr>
            <a:spLocks noGrp="1"/>
          </p:cNvSpPr>
          <p:nvPr>
            <p:ph type="sldNum" sz="quarter" idx="10"/>
          </p:nvPr>
        </p:nvSpPr>
        <p:spPr/>
        <p:txBody>
          <a:bodyPr/>
          <a:lstStyle/>
          <a:p>
            <a:fld id="{E6490BC9-D51E-4F4C-8E71-BB46AFECA5C8}" type="slidenum">
              <a:rPr lang="en-US" smtClean="0"/>
              <a:t>3</a:t>
            </a:fld>
            <a:endParaRPr lang="en-US"/>
          </a:p>
        </p:txBody>
      </p:sp>
    </p:spTree>
    <p:extLst>
      <p:ext uri="{BB962C8B-B14F-4D97-AF65-F5344CB8AC3E}">
        <p14:creationId xmlns:p14="http://schemas.microsoft.com/office/powerpoint/2010/main" val="1216418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will be on the Human Resources committee?</a:t>
            </a:r>
          </a:p>
          <a:p>
            <a:pPr marL="171450" indent="-171450">
              <a:buFont typeface="Arial"/>
              <a:buChar char="•"/>
            </a:pPr>
            <a:r>
              <a:rPr lang="en-US" dirty="0" smtClean="0"/>
              <a:t>Include this information in your team handbook.</a:t>
            </a:r>
          </a:p>
          <a:p>
            <a:pPr marL="171450" indent="-171450">
              <a:buFont typeface="Arial"/>
              <a:buChar char="•"/>
            </a:pPr>
            <a:r>
              <a:rPr lang="en-US" dirty="0" smtClean="0"/>
              <a:t>How many team members?</a:t>
            </a:r>
            <a:r>
              <a:rPr lang="en-US" baseline="0" dirty="0" smtClean="0"/>
              <a:t>  </a:t>
            </a:r>
            <a:r>
              <a:rPr lang="en-US" dirty="0" smtClean="0"/>
              <a:t>All adults?  Include students?  How</a:t>
            </a:r>
            <a:r>
              <a:rPr lang="en-US" baseline="0" dirty="0" smtClean="0"/>
              <a:t> will the committee be formed?  By team vote?  By team leader assignment?</a:t>
            </a:r>
            <a:endParaRPr lang="en-US" dirty="0" smtClean="0"/>
          </a:p>
          <a:p>
            <a:pPr marL="171450" indent="-171450">
              <a:buFont typeface="Arial"/>
              <a:buChar char="•"/>
            </a:pPr>
            <a:r>
              <a:rPr lang="en-US" dirty="0" smtClean="0"/>
              <a:t>What will their responsibilities be?</a:t>
            </a:r>
          </a:p>
          <a:p>
            <a:pPr marL="171450" indent="-171450">
              <a:buFont typeface="Arial"/>
              <a:buChar char="•"/>
            </a:pPr>
            <a:r>
              <a:rPr lang="en-US" dirty="0" smtClean="0"/>
              <a:t>Become familiar with FIRST’s new Youth Protection Policy Program</a:t>
            </a:r>
            <a:endParaRPr lang="en-US" dirty="0"/>
          </a:p>
        </p:txBody>
      </p:sp>
      <p:sp>
        <p:nvSpPr>
          <p:cNvPr id="4" name="Slide Number Placeholder 3"/>
          <p:cNvSpPr>
            <a:spLocks noGrp="1"/>
          </p:cNvSpPr>
          <p:nvPr>
            <p:ph type="sldNum" sz="quarter" idx="10"/>
          </p:nvPr>
        </p:nvSpPr>
        <p:spPr/>
        <p:txBody>
          <a:bodyPr/>
          <a:lstStyle/>
          <a:p>
            <a:fld id="{E6490BC9-D51E-4F4C-8E71-BB46AFECA5C8}" type="slidenum">
              <a:rPr lang="en-US" smtClean="0"/>
              <a:t>4</a:t>
            </a:fld>
            <a:endParaRPr lang="en-US"/>
          </a:p>
        </p:txBody>
      </p:sp>
    </p:spTree>
    <p:extLst>
      <p:ext uri="{BB962C8B-B14F-4D97-AF65-F5344CB8AC3E}">
        <p14:creationId xmlns:p14="http://schemas.microsoft.com/office/powerpoint/2010/main" val="2715534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a:buChar char="•"/>
            </a:pPr>
            <a:r>
              <a:rPr lang="en-US" dirty="0" smtClean="0">
                <a:latin typeface="Arial"/>
                <a:cs typeface="Arial"/>
              </a:rPr>
              <a:t>Develop a Hiring Process</a:t>
            </a:r>
          </a:p>
          <a:p>
            <a:pPr marL="628650" lvl="1" indent="-171450">
              <a:buFont typeface="Arial"/>
              <a:buChar char="•"/>
            </a:pPr>
            <a:r>
              <a:rPr lang="en-US" dirty="0" smtClean="0">
                <a:latin typeface="Arial"/>
                <a:cs typeface="Arial"/>
              </a:rPr>
              <a:t>Advertise via FIRST Senior Mentor and/or Regional Director, word of mouth, corporate sponsors, professional organizations, retiree organizations, social media; include specific job title and skillsets you are looking for as well as the job description.</a:t>
            </a:r>
          </a:p>
          <a:p>
            <a:pPr marL="628650" lvl="1" indent="-171450">
              <a:buFont typeface="Arial"/>
              <a:buChar char="•"/>
            </a:pPr>
            <a:r>
              <a:rPr lang="en-US" dirty="0" smtClean="0">
                <a:latin typeface="Arial"/>
                <a:cs typeface="Arial"/>
              </a:rPr>
              <a:t>Be specific in communicating your needs.  Do not just accept that your sponsor is sending you “help” simply because they are your sponsor.  Your sponsor will appreciate that you are treating your team like a business</a:t>
            </a:r>
            <a:r>
              <a:rPr lang="en-US" baseline="0" dirty="0" smtClean="0">
                <a:latin typeface="Arial"/>
                <a:cs typeface="Arial"/>
              </a:rPr>
              <a:t> and that you desire to have a good fit with each volunteer.</a:t>
            </a:r>
            <a:endParaRPr lang="en-US" dirty="0" smtClean="0">
              <a:latin typeface="Arial"/>
              <a:cs typeface="Arial"/>
            </a:endParaRPr>
          </a:p>
          <a:p>
            <a:pPr marL="628650" lvl="1" indent="-171450">
              <a:buFont typeface="Arial"/>
              <a:buChar char="•"/>
            </a:pPr>
            <a:r>
              <a:rPr lang="en-US" dirty="0" smtClean="0">
                <a:latin typeface="Arial"/>
                <a:cs typeface="Arial"/>
              </a:rPr>
              <a:t>Create job application or use the</a:t>
            </a:r>
            <a:r>
              <a:rPr lang="en-US" baseline="0" dirty="0" smtClean="0">
                <a:latin typeface="Arial"/>
                <a:cs typeface="Arial"/>
              </a:rPr>
              <a:t> YPP sample.</a:t>
            </a:r>
            <a:endParaRPr lang="en-US" dirty="0" smtClean="0">
              <a:latin typeface="Arial"/>
              <a:cs typeface="Arial"/>
            </a:endParaRPr>
          </a:p>
          <a:p>
            <a:pPr marL="628650" lvl="1" indent="-171450">
              <a:buFont typeface="Arial"/>
              <a:buChar char="•"/>
            </a:pPr>
            <a:r>
              <a:rPr lang="en-US" dirty="0" smtClean="0">
                <a:latin typeface="Arial"/>
                <a:cs typeface="Arial"/>
              </a:rPr>
              <a:t>Request references</a:t>
            </a:r>
          </a:p>
          <a:p>
            <a:pPr marL="628650" lvl="1" indent="-171450">
              <a:buFont typeface="Arial"/>
              <a:buChar char="•"/>
            </a:pPr>
            <a:r>
              <a:rPr lang="en-US" dirty="0" smtClean="0">
                <a:latin typeface="Arial"/>
                <a:cs typeface="Arial"/>
              </a:rPr>
              <a:t>Create Memorandum of Understanding explaining specifically how your team functions (all adult-driven, all student-driven, somewhere in middle, 501(c)(3)).  What are the mentor responsibilities?</a:t>
            </a:r>
          </a:p>
          <a:p>
            <a:pPr marL="628650" lvl="1" indent="-171450">
              <a:buFont typeface="Arial"/>
              <a:buChar char="•"/>
            </a:pPr>
            <a:r>
              <a:rPr lang="en-US" dirty="0" smtClean="0">
                <a:latin typeface="Arial"/>
                <a:cs typeface="Arial"/>
              </a:rPr>
              <a:t>Develop team handbook to include </a:t>
            </a:r>
            <a:r>
              <a:rPr lang="en-US" u="sng" dirty="0" smtClean="0">
                <a:latin typeface="Arial"/>
                <a:cs typeface="Arial"/>
              </a:rPr>
              <a:t>mentor </a:t>
            </a:r>
            <a:r>
              <a:rPr lang="en-US" dirty="0" smtClean="0">
                <a:latin typeface="Arial"/>
                <a:cs typeface="Arial"/>
              </a:rPr>
              <a:t>rules and consequences</a:t>
            </a:r>
            <a:r>
              <a:rPr lang="en-US" baseline="0" dirty="0" smtClean="0">
                <a:latin typeface="Arial"/>
                <a:cs typeface="Arial"/>
              </a:rPr>
              <a:t> as well as student ones.</a:t>
            </a:r>
            <a:endParaRPr lang="en-US" dirty="0" smtClean="0">
              <a:latin typeface="Arial"/>
              <a:cs typeface="Arial"/>
            </a:endParaRPr>
          </a:p>
          <a:p>
            <a:pPr marL="628650" lvl="1" indent="-171450">
              <a:buFont typeface="Arial"/>
              <a:buChar char="•"/>
            </a:pPr>
            <a:r>
              <a:rPr lang="en-US" dirty="0" smtClean="0">
                <a:latin typeface="Arial"/>
                <a:cs typeface="Arial"/>
              </a:rPr>
              <a:t>Consider implementing a term limit for</a:t>
            </a:r>
            <a:r>
              <a:rPr lang="en-US" baseline="0" dirty="0" smtClean="0">
                <a:latin typeface="Arial"/>
                <a:cs typeface="Arial"/>
              </a:rPr>
              <a:t> team mentors; can keep the team fresh.  Could rotate roles of leadership among team mentors.</a:t>
            </a:r>
          </a:p>
          <a:p>
            <a:pPr marL="628650" lvl="1" indent="-171450">
              <a:buFont typeface="Arial"/>
              <a:buChar char="•"/>
            </a:pPr>
            <a:r>
              <a:rPr lang="en-US" baseline="0" dirty="0" smtClean="0">
                <a:latin typeface="Arial"/>
                <a:cs typeface="Arial"/>
              </a:rPr>
              <a:t>Identify specific responsibilities of parent mentors.  Do you consider parents to be “mentors”?  Can they be on the same committees as their children?  Can they share rooms when travelling?  All policies should be in team handbook.</a:t>
            </a:r>
          </a:p>
          <a:p>
            <a:pPr marL="628650" lvl="1" indent="-171450">
              <a:buFont typeface="Arial"/>
              <a:buChar char="•"/>
            </a:pPr>
            <a:r>
              <a:rPr lang="en-US" baseline="0" dirty="0" smtClean="0">
                <a:latin typeface="Arial"/>
                <a:cs typeface="Arial"/>
              </a:rPr>
              <a:t>What are the team policies regarding finances?  Who can order parts, for example?  Who is authorized to spend team money?  How will expenses be paid?</a:t>
            </a:r>
          </a:p>
          <a:p>
            <a:pPr marL="628650" lvl="1" indent="-171450">
              <a:buFont typeface="Arial"/>
              <a:buChar char="•"/>
            </a:pPr>
            <a:r>
              <a:rPr lang="en-US" baseline="0" dirty="0" smtClean="0">
                <a:latin typeface="Arial"/>
                <a:cs typeface="Arial"/>
              </a:rPr>
              <a:t>ASSETS – Very Important – If a mentor purchases or procures an item for the team, does it become team property, or can the mentor take it with them when they leave?  If something is “on loan” to the team, how will that be documented so when the mentor leaves, there is no question about ownership.  What happens to assets if the team should dissolve?</a:t>
            </a:r>
            <a:endParaRPr lang="en-US" dirty="0" smtClean="0">
              <a:latin typeface="Arial"/>
              <a:cs typeface="Arial"/>
            </a:endParaRPr>
          </a:p>
          <a:p>
            <a:endParaRPr lang="en-US" dirty="0">
              <a:latin typeface="Arial"/>
              <a:cs typeface="Arial"/>
            </a:endParaRPr>
          </a:p>
        </p:txBody>
      </p:sp>
      <p:sp>
        <p:nvSpPr>
          <p:cNvPr id="4" name="Slide Number Placeholder 3"/>
          <p:cNvSpPr>
            <a:spLocks noGrp="1"/>
          </p:cNvSpPr>
          <p:nvPr>
            <p:ph type="sldNum" sz="quarter" idx="10"/>
          </p:nvPr>
        </p:nvSpPr>
        <p:spPr/>
        <p:txBody>
          <a:bodyPr/>
          <a:lstStyle/>
          <a:p>
            <a:fld id="{E6490BC9-D51E-4F4C-8E71-BB46AFECA5C8}" type="slidenum">
              <a:rPr lang="en-US" smtClean="0"/>
              <a:t>5</a:t>
            </a:fld>
            <a:endParaRPr lang="en-US"/>
          </a:p>
        </p:txBody>
      </p:sp>
    </p:spTree>
    <p:extLst>
      <p:ext uri="{BB962C8B-B14F-4D97-AF65-F5344CB8AC3E}">
        <p14:creationId xmlns:p14="http://schemas.microsoft.com/office/powerpoint/2010/main" val="126855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a:cs typeface="Arial"/>
              </a:rPr>
              <a:t>The Interview</a:t>
            </a:r>
          </a:p>
          <a:p>
            <a:pPr marL="171450" indent="-171450">
              <a:buFont typeface="Arial"/>
              <a:buChar char="•"/>
            </a:pPr>
            <a:r>
              <a:rPr lang="en-US" dirty="0" smtClean="0">
                <a:latin typeface="Arial"/>
                <a:cs typeface="Arial"/>
              </a:rPr>
              <a:t>Meet in person,</a:t>
            </a:r>
            <a:r>
              <a:rPr lang="en-US" baseline="0" dirty="0" smtClean="0">
                <a:latin typeface="Arial"/>
                <a:cs typeface="Arial"/>
              </a:rPr>
              <a:t> where the team meets, so that the prospective mentor can see what the workspace is and you can screen the potential mentor</a:t>
            </a:r>
          </a:p>
          <a:p>
            <a:pPr marL="171450" indent="-171450">
              <a:buFont typeface="Arial"/>
              <a:buChar char="•"/>
            </a:pPr>
            <a:r>
              <a:rPr lang="en-US" baseline="0" dirty="0" smtClean="0">
                <a:latin typeface="Arial"/>
                <a:cs typeface="Arial"/>
              </a:rPr>
              <a:t>Review their application with the applicant</a:t>
            </a:r>
          </a:p>
          <a:p>
            <a:pPr marL="171450" indent="-171450">
              <a:buFont typeface="Arial"/>
              <a:buChar char="•"/>
            </a:pPr>
            <a:r>
              <a:rPr lang="en-US" baseline="0" dirty="0" smtClean="0">
                <a:latin typeface="Arial"/>
                <a:cs typeface="Arial"/>
              </a:rPr>
              <a:t>Be up front with all expectations:  responsibilities, financial and time commitments, MOU, travel expectations (</a:t>
            </a:r>
            <a:r>
              <a:rPr lang="en-US" baseline="0" dirty="0" err="1" smtClean="0">
                <a:latin typeface="Arial"/>
                <a:cs typeface="Arial"/>
              </a:rPr>
              <a:t>ie</a:t>
            </a:r>
            <a:r>
              <a:rPr lang="en-US" baseline="0" dirty="0" smtClean="0">
                <a:latin typeface="Arial"/>
                <a:cs typeface="Arial"/>
              </a:rPr>
              <a:t> chaperoning, time off during the competitions)</a:t>
            </a:r>
          </a:p>
          <a:p>
            <a:pPr marL="171450" indent="-171450">
              <a:buFont typeface="Arial"/>
              <a:buChar char="•"/>
            </a:pPr>
            <a:r>
              <a:rPr lang="en-US" baseline="0" dirty="0" smtClean="0">
                <a:latin typeface="Arial"/>
                <a:cs typeface="Arial"/>
              </a:rPr>
              <a:t>Background Checks – agree to FIRST’s new Youth Protection Policy</a:t>
            </a:r>
          </a:p>
          <a:p>
            <a:pPr marL="171450" indent="-171450">
              <a:buFont typeface="Arial"/>
              <a:buChar char="•"/>
            </a:pPr>
            <a:r>
              <a:rPr lang="en-US" baseline="0" dirty="0" smtClean="0">
                <a:latin typeface="Arial"/>
                <a:cs typeface="Arial"/>
              </a:rPr>
              <a:t>Willingness/comfortable with working with youth in your program’s age group</a:t>
            </a:r>
          </a:p>
          <a:p>
            <a:pPr marL="171450" indent="-171450">
              <a:buFont typeface="Arial"/>
              <a:buChar char="•"/>
            </a:pPr>
            <a:r>
              <a:rPr lang="en-US" baseline="0" dirty="0" smtClean="0">
                <a:latin typeface="Arial"/>
                <a:cs typeface="Arial"/>
              </a:rPr>
              <a:t>Clarify expectations of volunteer and your team</a:t>
            </a:r>
          </a:p>
          <a:p>
            <a:pPr marL="171450" indent="-171450">
              <a:buFont typeface="Arial"/>
              <a:buChar char="•"/>
            </a:pPr>
            <a:r>
              <a:rPr lang="en-US" baseline="0" dirty="0" smtClean="0">
                <a:latin typeface="Arial"/>
                <a:cs typeface="Arial"/>
              </a:rPr>
              <a:t>Identify any corporate affiliations that could benefit the team (matching grants, in-kind donations, etc.)</a:t>
            </a:r>
          </a:p>
          <a:p>
            <a:pPr marL="171450" indent="-171450">
              <a:buFont typeface="Arial"/>
              <a:buChar char="•"/>
            </a:pPr>
            <a:r>
              <a:rPr lang="en-US" baseline="0" dirty="0" smtClean="0">
                <a:latin typeface="Arial"/>
                <a:cs typeface="Arial"/>
              </a:rPr>
              <a:t>Sample questions;</a:t>
            </a:r>
          </a:p>
          <a:p>
            <a:pPr marL="628650" lvl="1" indent="-171450">
              <a:buFont typeface="Arial"/>
              <a:buChar char="•"/>
            </a:pPr>
            <a:r>
              <a:rPr lang="en-US" baseline="0" dirty="0" smtClean="0">
                <a:latin typeface="Arial"/>
                <a:cs typeface="Arial"/>
              </a:rPr>
              <a:t>How did you hear about our program?</a:t>
            </a:r>
          </a:p>
          <a:p>
            <a:pPr marL="628650" lvl="1" indent="-171450">
              <a:buFont typeface="Arial"/>
              <a:buChar char="•"/>
            </a:pPr>
            <a:r>
              <a:rPr lang="en-US" baseline="0" dirty="0" smtClean="0">
                <a:latin typeface="Arial"/>
                <a:cs typeface="Arial"/>
              </a:rPr>
              <a:t>Do you have previous volunteer experience working with youth?</a:t>
            </a:r>
          </a:p>
          <a:p>
            <a:pPr marL="628650" lvl="1" indent="-171450">
              <a:buFont typeface="Arial"/>
              <a:buChar char="•"/>
            </a:pPr>
            <a:r>
              <a:rPr lang="en-US" baseline="0" dirty="0" smtClean="0">
                <a:latin typeface="Arial"/>
                <a:cs typeface="Arial"/>
              </a:rPr>
              <a:t>What are your strongest qualities or skills that would benefit our organization?</a:t>
            </a:r>
          </a:p>
          <a:p>
            <a:pPr marL="628650" lvl="1" indent="-171450">
              <a:buFont typeface="Arial"/>
              <a:buChar char="•"/>
            </a:pPr>
            <a:r>
              <a:rPr lang="en-US" baseline="0" dirty="0" smtClean="0">
                <a:latin typeface="Arial"/>
                <a:cs typeface="Arial"/>
              </a:rPr>
              <a:t>How much time commitment can you make to volunteering with us?</a:t>
            </a:r>
          </a:p>
          <a:p>
            <a:pPr marL="628650" lvl="1" indent="-171450">
              <a:buFont typeface="Arial"/>
              <a:buChar char="•"/>
            </a:pPr>
            <a:r>
              <a:rPr lang="en-US" baseline="0" dirty="0" smtClean="0">
                <a:latin typeface="Arial"/>
                <a:cs typeface="Arial"/>
              </a:rPr>
              <a:t>What questions do you have?</a:t>
            </a:r>
          </a:p>
          <a:p>
            <a:pPr marL="171450" lvl="0" indent="-171450">
              <a:buFont typeface="Arial"/>
              <a:buChar char="•"/>
            </a:pPr>
            <a:r>
              <a:rPr lang="en-US" baseline="0" dirty="0" smtClean="0">
                <a:latin typeface="Arial"/>
                <a:cs typeface="Arial"/>
              </a:rPr>
              <a:t>Do not ask questions that are not directly related to the ability of the applicant to perform the specific volunteer job they are considering… such as age, martial status, religion…</a:t>
            </a:r>
          </a:p>
          <a:p>
            <a:pPr marL="171450" indent="-171450">
              <a:buFont typeface="Arial"/>
              <a:buChar char="•"/>
            </a:pPr>
            <a:endParaRPr lang="en-US" dirty="0">
              <a:latin typeface="Arial"/>
              <a:cs typeface="Arial"/>
            </a:endParaRPr>
          </a:p>
        </p:txBody>
      </p:sp>
      <p:sp>
        <p:nvSpPr>
          <p:cNvPr id="4" name="Slide Number Placeholder 3"/>
          <p:cNvSpPr>
            <a:spLocks noGrp="1"/>
          </p:cNvSpPr>
          <p:nvPr>
            <p:ph type="sldNum" sz="quarter" idx="10"/>
          </p:nvPr>
        </p:nvSpPr>
        <p:spPr/>
        <p:txBody>
          <a:bodyPr/>
          <a:lstStyle/>
          <a:p>
            <a:fld id="{E6490BC9-D51E-4F4C-8E71-BB46AFECA5C8}" type="slidenum">
              <a:rPr lang="en-US" smtClean="0"/>
              <a:t>6</a:t>
            </a:fld>
            <a:endParaRPr lang="en-US"/>
          </a:p>
        </p:txBody>
      </p:sp>
    </p:spTree>
    <p:extLst>
      <p:ext uri="{BB962C8B-B14F-4D97-AF65-F5344CB8AC3E}">
        <p14:creationId xmlns:p14="http://schemas.microsoft.com/office/powerpoint/2010/main" val="1997123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dirty="0" smtClean="0">
                <a:latin typeface="Arial"/>
                <a:cs typeface="Arial"/>
              </a:rPr>
              <a:t>IF it’s a good fit, extend the offer</a:t>
            </a:r>
          </a:p>
          <a:p>
            <a:pPr marL="628650" lvl="1" indent="-171450">
              <a:buFont typeface="Arial"/>
              <a:buChar char="•"/>
            </a:pPr>
            <a:r>
              <a:rPr lang="en-US" dirty="0" smtClean="0">
                <a:latin typeface="Arial"/>
                <a:cs typeface="Arial"/>
              </a:rPr>
              <a:t>Reiterate team model, MOU, handbook and other financial and time commitments</a:t>
            </a:r>
          </a:p>
          <a:p>
            <a:pPr marL="628650" lvl="1" indent="-171450">
              <a:buFont typeface="Arial"/>
              <a:buChar char="•"/>
            </a:pPr>
            <a:r>
              <a:rPr lang="en-US" dirty="0" smtClean="0">
                <a:latin typeface="Arial"/>
                <a:cs typeface="Arial"/>
              </a:rPr>
              <a:t>FIRST’s Youth Protection Policy Program screening and training must</a:t>
            </a:r>
            <a:r>
              <a:rPr lang="en-US" baseline="0" dirty="0" smtClean="0">
                <a:latin typeface="Arial"/>
                <a:cs typeface="Arial"/>
              </a:rPr>
              <a:t> be done before anyone can being working “regularly” with the team*</a:t>
            </a:r>
            <a:endParaRPr lang="en-US" dirty="0" smtClean="0">
              <a:latin typeface="Arial"/>
              <a:cs typeface="Arial"/>
            </a:endParaRPr>
          </a:p>
          <a:p>
            <a:pPr marL="628650" lvl="1" indent="-171450">
              <a:buFont typeface="Arial"/>
              <a:buChar char="•"/>
            </a:pPr>
            <a:r>
              <a:rPr lang="en-US" dirty="0" smtClean="0">
                <a:latin typeface="Arial"/>
                <a:cs typeface="Arial"/>
              </a:rPr>
              <a:t>Give</a:t>
            </a:r>
            <a:r>
              <a:rPr lang="en-US" baseline="0" dirty="0" smtClean="0">
                <a:latin typeface="Arial"/>
                <a:cs typeface="Arial"/>
              </a:rPr>
              <a:t> an introduction to all the areas of the team and how it functions; training for proper use of tools, when to be in the shop, etc.</a:t>
            </a:r>
            <a:endParaRPr lang="en-US" dirty="0" smtClean="0">
              <a:latin typeface="Arial"/>
              <a:cs typeface="Arial"/>
            </a:endParaRPr>
          </a:p>
          <a:p>
            <a:pPr marL="628650" lvl="1" indent="-171450">
              <a:buFont typeface="Arial"/>
              <a:buChar char="•"/>
            </a:pPr>
            <a:r>
              <a:rPr lang="en-US" dirty="0" smtClean="0">
                <a:latin typeface="Arial"/>
                <a:cs typeface="Arial"/>
              </a:rPr>
              <a:t>Establish review meetings at different intervals throughout season to see how things are going</a:t>
            </a:r>
          </a:p>
          <a:p>
            <a:pPr marL="628650" lvl="1" indent="-171450">
              <a:buFont typeface="Arial"/>
              <a:buChar char="•"/>
            </a:pPr>
            <a:endParaRPr lang="en-US" dirty="0" smtClean="0">
              <a:latin typeface="Arial"/>
              <a:cs typeface="Arial"/>
            </a:endParaRPr>
          </a:p>
          <a:p>
            <a:pPr marL="171450" lvl="0" indent="-171450">
              <a:buFontTx/>
              <a:buChar char="•"/>
            </a:pPr>
            <a:r>
              <a:rPr lang="en-US" baseline="0" dirty="0" smtClean="0">
                <a:latin typeface="Arial"/>
                <a:cs typeface="Arial"/>
              </a:rPr>
              <a:t>“Adults working with FIRST teams are required to undergo training in youth protection once regular involvement with a FIRST program starts and at least every 36 months thereafter…if the individual participates in 30 percent or more of the team’s activities, he or she is regularly involved with the team.”  - FIRST YPP </a:t>
            </a:r>
          </a:p>
          <a:p>
            <a:pPr marL="171450" lvl="0" indent="-171450">
              <a:buFontTx/>
              <a:buChar char="•"/>
            </a:pPr>
            <a:endParaRPr lang="en-US" baseline="0" dirty="0" smtClean="0">
              <a:latin typeface="Arial"/>
              <a:cs typeface="Arial"/>
            </a:endParaRPr>
          </a:p>
          <a:p>
            <a:pPr marL="0" lvl="0" indent="0">
              <a:buFontTx/>
              <a:buNone/>
            </a:pPr>
            <a:r>
              <a:rPr lang="en-US" baseline="0" dirty="0" smtClean="0">
                <a:latin typeface="Arial"/>
                <a:cs typeface="Arial"/>
              </a:rPr>
              <a:t>IF it’s NOT a good fit…</a:t>
            </a:r>
          </a:p>
          <a:p>
            <a:pPr marL="171450" lvl="0" indent="-171450">
              <a:buFont typeface="Arial"/>
              <a:buChar char="•"/>
            </a:pPr>
            <a:r>
              <a:rPr lang="en-US" baseline="0" dirty="0" smtClean="0">
                <a:latin typeface="Arial"/>
                <a:cs typeface="Arial"/>
              </a:rPr>
              <a:t>Do not hesitate to say, “Thank you, but we don’t need your services at this time.”</a:t>
            </a:r>
            <a:endParaRPr lang="en-US" dirty="0" smtClean="0">
              <a:latin typeface="Arial"/>
              <a:cs typeface="Arial"/>
            </a:endParaRPr>
          </a:p>
        </p:txBody>
      </p:sp>
      <p:sp>
        <p:nvSpPr>
          <p:cNvPr id="4" name="Slide Number Placeholder 3"/>
          <p:cNvSpPr>
            <a:spLocks noGrp="1"/>
          </p:cNvSpPr>
          <p:nvPr>
            <p:ph type="sldNum" sz="quarter" idx="10"/>
          </p:nvPr>
        </p:nvSpPr>
        <p:spPr/>
        <p:txBody>
          <a:bodyPr/>
          <a:lstStyle/>
          <a:p>
            <a:fld id="{E6490BC9-D51E-4F4C-8E71-BB46AFECA5C8}" type="slidenum">
              <a:rPr lang="en-US" smtClean="0"/>
              <a:t>7</a:t>
            </a:fld>
            <a:endParaRPr lang="en-US"/>
          </a:p>
        </p:txBody>
      </p:sp>
    </p:spTree>
    <p:extLst>
      <p:ext uri="{BB962C8B-B14F-4D97-AF65-F5344CB8AC3E}">
        <p14:creationId xmlns:p14="http://schemas.microsoft.com/office/powerpoint/2010/main" val="358633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so… when you have a problem…</a:t>
            </a:r>
          </a:p>
          <a:p>
            <a:r>
              <a:rPr lang="en-US" dirty="0" smtClean="0"/>
              <a:t>How to Fire ‘</a:t>
            </a:r>
            <a:r>
              <a:rPr lang="en-US" dirty="0" err="1" smtClean="0"/>
              <a:t>Em</a:t>
            </a:r>
            <a:r>
              <a:rPr lang="en-US" dirty="0" smtClean="0"/>
              <a:t>!</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Establish regular meetings to discuss how things are going, with all team members:  perform end-of-year team evaluation meetings.  What did the team do well, how did we help you accomplish your goals?  What could we have done better?  Areas for improvement.</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Recognize when things are not going well</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Address molehills</a:t>
            </a:r>
            <a:r>
              <a:rPr lang="en-US" baseline="0" dirty="0" smtClean="0"/>
              <a:t> before they become mountains</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Establish communications channels and keep them open!</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dirty="0" smtClean="0"/>
          </a:p>
          <a:p>
            <a:pPr marL="171450" indent="-171450">
              <a:buFont typeface="Arial"/>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E6490BC9-D51E-4F4C-8E71-BB46AFECA5C8}" type="slidenum">
              <a:rPr lang="en-US" smtClean="0"/>
              <a:t>8</a:t>
            </a:fld>
            <a:endParaRPr lang="en-US"/>
          </a:p>
        </p:txBody>
      </p:sp>
    </p:spTree>
    <p:extLst>
      <p:ext uri="{BB962C8B-B14F-4D97-AF65-F5344CB8AC3E}">
        <p14:creationId xmlns:p14="http://schemas.microsoft.com/office/powerpoint/2010/main" val="2876342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Terminate or Tolerate?</a:t>
            </a:r>
          </a:p>
          <a:p>
            <a:pPr marL="171450" indent="-171450">
              <a:buFont typeface="Arial"/>
              <a:buChar char="•"/>
            </a:pPr>
            <a:r>
              <a:rPr lang="en-US" dirty="0" smtClean="0"/>
              <a:t>Common</a:t>
            </a:r>
            <a:r>
              <a:rPr lang="en-US" baseline="0" dirty="0" smtClean="0"/>
              <a:t> myths:</a:t>
            </a:r>
          </a:p>
          <a:p>
            <a:pPr marL="628650" lvl="1" indent="-171450">
              <a:buFont typeface="Arial"/>
              <a:buChar char="•"/>
            </a:pPr>
            <a:r>
              <a:rPr lang="en-US" dirty="0" smtClean="0"/>
              <a:t>You cannot terminate a volunteer</a:t>
            </a:r>
          </a:p>
          <a:p>
            <a:pPr marL="1085850" lvl="2" indent="-171450">
              <a:buFont typeface="Arial"/>
              <a:buChar char="•"/>
            </a:pPr>
            <a:r>
              <a:rPr lang="en-US" dirty="0" smtClean="0"/>
              <a:t>If you are treating your team like a business, yes, you can terminate a volunteer,</a:t>
            </a:r>
            <a:r>
              <a:rPr lang="en-US" baseline="0" dirty="0" smtClean="0"/>
              <a:t> if it’s in the best interest of the team</a:t>
            </a:r>
            <a:endParaRPr lang="en-US" dirty="0" smtClean="0"/>
          </a:p>
          <a:p>
            <a:pPr marL="628650" lvl="1" indent="-171450">
              <a:buFont typeface="Arial"/>
              <a:buChar char="•"/>
            </a:pPr>
            <a:r>
              <a:rPr lang="en-US" dirty="0" smtClean="0"/>
              <a:t>If I ignore the problem it will go away</a:t>
            </a:r>
          </a:p>
          <a:p>
            <a:pPr marL="1085850" lvl="2" indent="-171450">
              <a:buFont typeface="Arial"/>
              <a:buChar char="•"/>
            </a:pPr>
            <a:r>
              <a:rPr lang="en-US" dirty="0" smtClean="0"/>
              <a:t>Most of the time the problem smolders and then explodes</a:t>
            </a:r>
          </a:p>
          <a:p>
            <a:pPr marL="628650" lvl="1" indent="-171450">
              <a:buFont typeface="Arial"/>
              <a:buChar char="•"/>
            </a:pPr>
            <a:r>
              <a:rPr lang="en-US" dirty="0" smtClean="0"/>
              <a:t>No one else notices</a:t>
            </a:r>
          </a:p>
          <a:p>
            <a:pPr marL="1085850" lvl="2" indent="-171450">
              <a:buFont typeface="Arial"/>
              <a:buChar char="•"/>
            </a:pPr>
            <a:r>
              <a:rPr lang="en-US" dirty="0" smtClean="0"/>
              <a:t>Usually others on the team will have noticed a problem volunteer</a:t>
            </a:r>
          </a:p>
          <a:p>
            <a:pPr marL="628650" lvl="1" indent="-171450">
              <a:buFont typeface="Arial"/>
              <a:buChar char="•"/>
            </a:pPr>
            <a:r>
              <a:rPr lang="en-US" dirty="0" smtClean="0"/>
              <a:t>I can fix a dysfunctional person</a:t>
            </a:r>
          </a:p>
          <a:p>
            <a:pPr marL="1085850" lvl="2" indent="-171450">
              <a:buFont typeface="Arial"/>
              <a:buChar char="•"/>
            </a:pPr>
            <a:r>
              <a:rPr lang="en-US" dirty="0" smtClean="0"/>
              <a:t>You will not have enough time to “fix” a dysfunctional person, no</a:t>
            </a:r>
            <a:r>
              <a:rPr lang="en-US" baseline="0" dirty="0" smtClean="0"/>
              <a:t>r is it in your job description to do so</a:t>
            </a:r>
            <a:endParaRPr lang="en-US" dirty="0" smtClean="0"/>
          </a:p>
          <a:p>
            <a:pPr marL="628650" lvl="1" indent="-171450">
              <a:buFont typeface="Arial"/>
              <a:buChar char="•"/>
            </a:pPr>
            <a:r>
              <a:rPr lang="en-US" dirty="0" smtClean="0"/>
              <a:t>There’s good in everyone – we just need to give them time to show it.</a:t>
            </a:r>
          </a:p>
          <a:p>
            <a:pPr marL="1085850" lvl="2" indent="-171450">
              <a:buFont typeface="Arial"/>
              <a:buChar char="•"/>
            </a:pPr>
            <a:r>
              <a:rPr lang="en-US" dirty="0" smtClean="0"/>
              <a:t>Unfortunately</a:t>
            </a:r>
            <a:r>
              <a:rPr lang="en-US" baseline="0" dirty="0" smtClean="0"/>
              <a:t> there are some people who just like to be mean and hurtful.  Your program will suffer from it.</a:t>
            </a:r>
            <a:endParaRPr lang="en-US" dirty="0" smtClean="0"/>
          </a:p>
          <a:p>
            <a:pPr marL="628650" lvl="1" indent="-171450">
              <a:buFont typeface="Arial"/>
              <a:buChar char="•"/>
            </a:pPr>
            <a:r>
              <a:rPr lang="en-US" dirty="0" smtClean="0"/>
              <a:t>A confrontation will make it worse – They might get mad</a:t>
            </a:r>
          </a:p>
          <a:p>
            <a:pPr marL="1085850" lvl="2" indent="-171450">
              <a:buFont typeface="Arial"/>
              <a:buChar char="•"/>
            </a:pPr>
            <a:r>
              <a:rPr lang="en-US" dirty="0" smtClean="0"/>
              <a:t>The team leader must maintain control of the team.  It is appropriate</a:t>
            </a:r>
            <a:r>
              <a:rPr lang="en-US" baseline="0" dirty="0" smtClean="0"/>
              <a:t> to have a confrontation if necessary.</a:t>
            </a:r>
            <a:endParaRPr lang="en-US" dirty="0" smtClean="0"/>
          </a:p>
          <a:p>
            <a:pPr marL="628650" lvl="1" indent="-171450">
              <a:buFont typeface="Arial"/>
              <a:buChar char="•"/>
            </a:pPr>
            <a:r>
              <a:rPr lang="en-US" dirty="0" smtClean="0"/>
              <a:t>A confrontation</a:t>
            </a:r>
            <a:r>
              <a:rPr lang="en-US" baseline="0" dirty="0" smtClean="0"/>
              <a:t> might result in the volunteer leaving and if they do, the program will fall apart</a:t>
            </a:r>
          </a:p>
          <a:p>
            <a:pPr marL="1085850" lvl="2" indent="-171450">
              <a:buFont typeface="Arial"/>
              <a:buChar char="•"/>
            </a:pPr>
            <a:r>
              <a:rPr lang="en-US" baseline="0" dirty="0" smtClean="0"/>
              <a:t>If the team falls apart then it has greater issues than one problem volunteer</a:t>
            </a:r>
          </a:p>
          <a:p>
            <a:pPr marL="628650" lvl="1" indent="-171450">
              <a:buFont typeface="Arial"/>
              <a:buChar char="•"/>
            </a:pPr>
            <a:r>
              <a:rPr lang="en-US" baseline="0" dirty="0" smtClean="0"/>
              <a:t>Everyone wants to be fixed</a:t>
            </a:r>
          </a:p>
          <a:p>
            <a:pPr marL="1085850" lvl="2" indent="-171450">
              <a:buFont typeface="Arial"/>
              <a:buChar char="•"/>
            </a:pPr>
            <a:r>
              <a:rPr lang="en-US" baseline="0" dirty="0" smtClean="0"/>
              <a:t>Not true.  Some people enjoy the negative attention they get or watching the chaos they create</a:t>
            </a:r>
            <a:endParaRPr lang="en-US" dirty="0" smtClean="0"/>
          </a:p>
          <a:p>
            <a:pPr marL="628650" lvl="1" indent="-171450">
              <a:buFont typeface="Arial"/>
              <a:buChar char="•"/>
            </a:pPr>
            <a:endParaRPr lang="en-US" dirty="0" smtClean="0"/>
          </a:p>
          <a:p>
            <a:pPr marL="628650" lvl="1" indent="-171450">
              <a:buFont typeface="Arial"/>
              <a:buChar char="•"/>
            </a:pPr>
            <a:endParaRPr lang="en-US" dirty="0" smtClean="0"/>
          </a:p>
          <a:p>
            <a:pPr marL="171450" indent="-171450">
              <a:buFont typeface="Arial"/>
              <a:buChar char="•"/>
            </a:pPr>
            <a:endParaRPr lang="en-US" dirty="0" smtClean="0"/>
          </a:p>
          <a:p>
            <a:pPr marL="171450" indent="-171450">
              <a:buFont typeface="Arial"/>
              <a:buChar char="•"/>
            </a:pPr>
            <a:endParaRPr lang="en-US" baseline="0" dirty="0" smtClean="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dirty="0" smtClean="0"/>
          </a:p>
          <a:p>
            <a:pPr marL="171450" indent="-171450">
              <a:buFont typeface="Arial"/>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E6490BC9-D51E-4F4C-8E71-BB46AFECA5C8}" type="slidenum">
              <a:rPr lang="en-US" smtClean="0"/>
              <a:t>9</a:t>
            </a:fld>
            <a:endParaRPr lang="en-US"/>
          </a:p>
        </p:txBody>
      </p:sp>
    </p:spTree>
    <p:extLst>
      <p:ext uri="{BB962C8B-B14F-4D97-AF65-F5344CB8AC3E}">
        <p14:creationId xmlns:p14="http://schemas.microsoft.com/office/powerpoint/2010/main" val="2876342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2069C06D-4ED8-42C6-905D-CA84CA1B6CBF}" type="datetime2">
              <a:rPr lang="en-US" smtClean="0"/>
              <a:t>Thursday, June 26, 2014</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Thursday, June 26,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14372C-B5AB-4C39-B273-B99224EB4DD5}" type="datetime2">
              <a:rPr lang="en-US" smtClean="0"/>
              <a:t>Thursday, June 26,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4CB1CAA-32CD-4B55-B92A-B8F0843CACF4}" type="datetime2">
              <a:rPr lang="en-US" smtClean="0"/>
              <a:t>Thursday, June 26, 2014</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3AD8CDC4-3D19-4983-B478-82F6B8E5AB66}" type="datetime2">
              <a:rPr lang="en-US" smtClean="0"/>
              <a:t>Thursday, June 26, 2014</a:t>
            </a:fld>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4B82477-D5D3-4181-8C11-75D0F2433A87}" type="datetime2">
              <a:rPr lang="en-US" smtClean="0"/>
              <a:t>Thursday, June 26, 2014</a:t>
            </a:fld>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213E253B-1893-4367-8BAE-DF4BC10DC578}" type="datetime2">
              <a:rPr lang="en-US" smtClean="0"/>
              <a:t>Thursday, June 26, 2014</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8B62300D-25B3-4603-86C9-4CB776489F00}" type="datetime2">
              <a:rPr lang="en-US" smtClean="0"/>
              <a:t>Thursday, June 26, 2014</a:t>
            </a:fld>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314AD9-FCC8-48B7-B85B-012A91320DFF}" type="datetime2">
              <a:rPr lang="en-US" smtClean="0"/>
              <a:t>Thursday, June 26, 2014</a:t>
            </a:fld>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3182DC50-D5DB-4F94-B367-9876CD2C4012}" type="datetime2">
              <a:rPr lang="en-US" smtClean="0"/>
              <a:t>Thursday, June 26, 2014</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292EB412-E790-42EA-81FE-2925D3A43D91}" type="datetime2">
              <a:rPr lang="en-US" smtClean="0"/>
              <a:t>Thursday, June 26, 2014</a:t>
            </a:fld>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B385921-A91A-409C-921C-0E0EC1E750EC}" type="datetime2">
              <a:rPr lang="en-US" smtClean="0"/>
              <a:t>Thursday, June 26, 2014</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Mentors: </a:t>
            </a:r>
            <a:br>
              <a:rPr lang="en-US" dirty="0" smtClean="0"/>
            </a:br>
            <a:r>
              <a:rPr lang="en-US" dirty="0" smtClean="0"/>
              <a:t>How to Hire ‘</a:t>
            </a:r>
            <a:r>
              <a:rPr lang="en-US" dirty="0" err="1" smtClean="0"/>
              <a:t>Em</a:t>
            </a:r>
            <a:r>
              <a:rPr lang="en-US" dirty="0" smtClean="0"/>
              <a:t>, How to Fire ‘</a:t>
            </a:r>
            <a:r>
              <a:rPr lang="en-US" dirty="0" err="1" smtClean="0"/>
              <a:t>Em</a:t>
            </a:r>
            <a:r>
              <a:rPr lang="en-US" dirty="0" smtClean="0"/>
              <a:t>!</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2014 </a:t>
            </a:r>
            <a:r>
              <a:rPr lang="en-US" i="1" dirty="0" smtClean="0"/>
              <a:t>FIRST</a:t>
            </a:r>
            <a:r>
              <a:rPr lang="en-US" dirty="0" smtClean="0"/>
              <a:t> Conference</a:t>
            </a:r>
          </a:p>
          <a:p>
            <a:r>
              <a:rPr lang="en-US" dirty="0" smtClean="0"/>
              <a:t>Kathie Kentfield</a:t>
            </a:r>
            <a:endParaRPr lang="en-US" dirty="0"/>
          </a:p>
        </p:txBody>
      </p:sp>
    </p:spTree>
    <p:extLst>
      <p:ext uri="{BB962C8B-B14F-4D97-AF65-F5344CB8AC3E}">
        <p14:creationId xmlns:p14="http://schemas.microsoft.com/office/powerpoint/2010/main" val="3436037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Issues that create problems </a:t>
            </a:r>
            <a:endParaRPr lang="en-US" dirty="0"/>
          </a:p>
        </p:txBody>
      </p:sp>
      <p:sp>
        <p:nvSpPr>
          <p:cNvPr id="3" name="Title 2"/>
          <p:cNvSpPr>
            <a:spLocks noGrp="1"/>
          </p:cNvSpPr>
          <p:nvPr>
            <p:ph type="title"/>
          </p:nvPr>
        </p:nvSpPr>
        <p:spPr/>
        <p:txBody>
          <a:bodyPr/>
          <a:lstStyle/>
          <a:p>
            <a:r>
              <a:rPr lang="en-US" dirty="0" smtClean="0"/>
              <a:t>How to Fire ‘</a:t>
            </a:r>
            <a:r>
              <a:rPr lang="en-US" dirty="0" err="1" smtClean="0"/>
              <a:t>Em</a:t>
            </a:r>
            <a:r>
              <a:rPr lang="en-US" dirty="0" smtClean="0"/>
              <a:t>!</a:t>
            </a:r>
            <a:endParaRPr lang="en-US" dirty="0"/>
          </a:p>
        </p:txBody>
      </p:sp>
    </p:spTree>
    <p:extLst>
      <p:ext uri="{BB962C8B-B14F-4D97-AF65-F5344CB8AC3E}">
        <p14:creationId xmlns:p14="http://schemas.microsoft.com/office/powerpoint/2010/main" val="714515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Before terminating…</a:t>
            </a:r>
            <a:endParaRPr lang="en-US" dirty="0"/>
          </a:p>
        </p:txBody>
      </p:sp>
      <p:sp>
        <p:nvSpPr>
          <p:cNvPr id="3" name="Title 2"/>
          <p:cNvSpPr>
            <a:spLocks noGrp="1"/>
          </p:cNvSpPr>
          <p:nvPr>
            <p:ph type="title"/>
          </p:nvPr>
        </p:nvSpPr>
        <p:spPr/>
        <p:txBody>
          <a:bodyPr/>
          <a:lstStyle/>
          <a:p>
            <a:r>
              <a:rPr lang="en-US" dirty="0" smtClean="0"/>
              <a:t>How to Fire ‘</a:t>
            </a:r>
            <a:r>
              <a:rPr lang="en-US" dirty="0" err="1" smtClean="0"/>
              <a:t>Em</a:t>
            </a:r>
            <a:r>
              <a:rPr lang="en-US" dirty="0" smtClean="0"/>
              <a:t>!</a:t>
            </a:r>
            <a:endParaRPr lang="en-US" dirty="0"/>
          </a:p>
        </p:txBody>
      </p:sp>
    </p:spTree>
    <p:extLst>
      <p:ext uri="{BB962C8B-B14F-4D97-AF65-F5344CB8AC3E}">
        <p14:creationId xmlns:p14="http://schemas.microsoft.com/office/powerpoint/2010/main" val="2622397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Other options</a:t>
            </a:r>
            <a:endParaRPr lang="en-US" dirty="0"/>
          </a:p>
        </p:txBody>
      </p:sp>
      <p:sp>
        <p:nvSpPr>
          <p:cNvPr id="3" name="Title 2"/>
          <p:cNvSpPr>
            <a:spLocks noGrp="1"/>
          </p:cNvSpPr>
          <p:nvPr>
            <p:ph type="title"/>
          </p:nvPr>
        </p:nvSpPr>
        <p:spPr/>
        <p:txBody>
          <a:bodyPr/>
          <a:lstStyle/>
          <a:p>
            <a:r>
              <a:rPr lang="en-US" dirty="0" smtClean="0"/>
              <a:t>How to Fire ‘</a:t>
            </a:r>
            <a:r>
              <a:rPr lang="en-US" dirty="0" err="1" smtClean="0"/>
              <a:t>Em</a:t>
            </a:r>
            <a:r>
              <a:rPr lang="en-US" dirty="0" smtClean="0"/>
              <a:t>!</a:t>
            </a:r>
            <a:endParaRPr lang="en-US" dirty="0"/>
          </a:p>
        </p:txBody>
      </p:sp>
    </p:spTree>
    <p:extLst>
      <p:ext uri="{BB962C8B-B14F-4D97-AF65-F5344CB8AC3E}">
        <p14:creationId xmlns:p14="http://schemas.microsoft.com/office/powerpoint/2010/main" val="1180354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Conducting the Firing Meeting</a:t>
            </a:r>
          </a:p>
        </p:txBody>
      </p:sp>
      <p:sp>
        <p:nvSpPr>
          <p:cNvPr id="3" name="Title 2"/>
          <p:cNvSpPr>
            <a:spLocks noGrp="1"/>
          </p:cNvSpPr>
          <p:nvPr>
            <p:ph type="title"/>
          </p:nvPr>
        </p:nvSpPr>
        <p:spPr/>
        <p:txBody>
          <a:bodyPr/>
          <a:lstStyle/>
          <a:p>
            <a:r>
              <a:rPr lang="en-US" dirty="0" smtClean="0"/>
              <a:t>How to Fire ‘</a:t>
            </a:r>
            <a:r>
              <a:rPr lang="en-US" dirty="0" err="1" smtClean="0"/>
              <a:t>Em</a:t>
            </a:r>
            <a:r>
              <a:rPr lang="en-US" dirty="0" smtClean="0"/>
              <a:t>!</a:t>
            </a:r>
            <a:endParaRPr lang="en-US" dirty="0"/>
          </a:p>
        </p:txBody>
      </p:sp>
    </p:spTree>
    <p:extLst>
      <p:ext uri="{BB962C8B-B14F-4D97-AF65-F5344CB8AC3E}">
        <p14:creationId xmlns:p14="http://schemas.microsoft.com/office/powerpoint/2010/main" val="26692116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Take the time to plan</a:t>
            </a:r>
            <a:endParaRPr lang="en-US" dirty="0"/>
          </a:p>
        </p:txBody>
      </p:sp>
      <p:sp>
        <p:nvSpPr>
          <p:cNvPr id="3" name="Title 2"/>
          <p:cNvSpPr>
            <a:spLocks noGrp="1"/>
          </p:cNvSpPr>
          <p:nvPr>
            <p:ph type="title"/>
          </p:nvPr>
        </p:nvSpPr>
        <p:spPr/>
        <p:txBody>
          <a:bodyPr/>
          <a:lstStyle/>
          <a:p>
            <a:r>
              <a:rPr lang="en-US" sz="3600" dirty="0"/>
              <a:t>Mentors: </a:t>
            </a:r>
            <a:br>
              <a:rPr lang="en-US" sz="3600" dirty="0"/>
            </a:br>
            <a:r>
              <a:rPr lang="en-US" sz="3600" dirty="0"/>
              <a:t>How to Hire ‘</a:t>
            </a:r>
            <a:r>
              <a:rPr lang="en-US" sz="3600" dirty="0" err="1"/>
              <a:t>Em</a:t>
            </a:r>
            <a:r>
              <a:rPr lang="en-US" sz="3600" dirty="0"/>
              <a:t>, How to Fire ‘</a:t>
            </a:r>
            <a:r>
              <a:rPr lang="en-US" sz="3600" dirty="0" err="1"/>
              <a:t>Em</a:t>
            </a:r>
            <a:r>
              <a:rPr lang="en-US" sz="3600" dirty="0"/>
              <a:t>!</a:t>
            </a:r>
          </a:p>
        </p:txBody>
      </p:sp>
    </p:spTree>
    <p:extLst>
      <p:ext uri="{BB962C8B-B14F-4D97-AF65-F5344CB8AC3E}">
        <p14:creationId xmlns:p14="http://schemas.microsoft.com/office/powerpoint/2010/main" val="2696276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Resources</a:t>
            </a:r>
          </a:p>
          <a:p>
            <a:pPr lvl="1"/>
            <a:r>
              <a:rPr lang="en-US" sz="1600" i="1" dirty="0" smtClean="0"/>
              <a:t>FIRST</a:t>
            </a:r>
            <a:r>
              <a:rPr lang="en-US" sz="1600" dirty="0" smtClean="0"/>
              <a:t> Youth Protection Policy </a:t>
            </a:r>
            <a:r>
              <a:rPr lang="en-US" sz="1600" dirty="0" err="1" smtClean="0"/>
              <a:t>Programhttp</a:t>
            </a:r>
            <a:r>
              <a:rPr lang="en-US" sz="1600" dirty="0"/>
              <a:t>://www3.usfirst.org/sites/default/files/uploadedFiles/About_Us/FIRST-YPP-</a:t>
            </a:r>
            <a:r>
              <a:rPr lang="en-US" sz="1600" dirty="0" smtClean="0"/>
              <a:t>ProgramGuide.pdf</a:t>
            </a:r>
          </a:p>
          <a:p>
            <a:pPr lvl="1"/>
            <a:r>
              <a:rPr lang="en-US" sz="1600" i="1" dirty="0" smtClean="0"/>
              <a:t>FIRST</a:t>
            </a:r>
            <a:r>
              <a:rPr lang="en-US" sz="1600" dirty="0" smtClean="0"/>
              <a:t> Mentor and </a:t>
            </a:r>
            <a:r>
              <a:rPr lang="en-US" sz="1600" dirty="0"/>
              <a:t>Coach Resources http://www3.usfirst.org/roboticsprograms/</a:t>
            </a:r>
            <a:r>
              <a:rPr lang="en-US" sz="1600" dirty="0" smtClean="0"/>
              <a:t>coachesmentors </a:t>
            </a:r>
          </a:p>
          <a:p>
            <a:pPr lvl="1"/>
            <a:r>
              <a:rPr lang="en-US" sz="1600" dirty="0" err="1" smtClean="0"/>
              <a:t>McCurley</a:t>
            </a:r>
            <a:r>
              <a:rPr lang="en-US" sz="1600" dirty="0" smtClean="0"/>
              <a:t>, Steve and Sue </a:t>
            </a:r>
            <a:r>
              <a:rPr lang="en-US" sz="1600" dirty="0" err="1" smtClean="0"/>
              <a:t>Vinyard</a:t>
            </a:r>
            <a:r>
              <a:rPr lang="en-US" sz="1600" dirty="0" smtClean="0"/>
              <a:t>. 1998. Handling problem volunteers, Heritage Arts </a:t>
            </a:r>
            <a:r>
              <a:rPr lang="en-US" sz="1600" dirty="0" err="1" smtClean="0"/>
              <a:t>Publising</a:t>
            </a:r>
            <a:r>
              <a:rPr lang="en-US" sz="1600" dirty="0" smtClean="0"/>
              <a:t>.  Downers Grove, IL pp.41-52</a:t>
            </a:r>
          </a:p>
          <a:p>
            <a:pPr lvl="1"/>
            <a:r>
              <a:rPr lang="en-US" sz="1600" dirty="0" smtClean="0"/>
              <a:t>Terminate or Tolerate? </a:t>
            </a:r>
            <a:r>
              <a:rPr lang="en-US" sz="1600" dirty="0"/>
              <a:t>Judy M. Groff. http:</a:t>
            </a:r>
            <a:r>
              <a:rPr lang="en-US" sz="1600" dirty="0" smtClean="0"/>
              <a:t>/</a:t>
            </a:r>
            <a:r>
              <a:rPr lang="en-US" sz="1600" dirty="0"/>
              <a:t>/</a:t>
            </a:r>
            <a:r>
              <a:rPr lang="en-US" sz="1600" dirty="0" smtClean="0"/>
              <a:t>srdc.msstate.edu</a:t>
            </a:r>
            <a:r>
              <a:rPr lang="en-US" sz="1600" dirty="0"/>
              <a:t>/trainings/presentations_archive/2003/</a:t>
            </a:r>
            <a:r>
              <a:rPr lang="en-US" sz="1600" dirty="0" smtClean="0"/>
              <a:t>2003_mm_groff.ppt </a:t>
            </a:r>
          </a:p>
          <a:p>
            <a:pPr lvl="1"/>
            <a:r>
              <a:rPr lang="en-US" sz="1600" dirty="0" smtClean="0"/>
              <a:t>Interviewing and Selecting Volunteers and What to Do With Them Once You Have Them http://www.petfinder.com/pro/for-shelters/interviewing-selecting-volunteers </a:t>
            </a:r>
          </a:p>
          <a:p>
            <a:pPr lvl="1"/>
            <a:r>
              <a:rPr lang="en-US" sz="1600" dirty="0" smtClean="0"/>
              <a:t>How to Fire a Volunteer and Live to Tell About It.  </a:t>
            </a:r>
            <a:r>
              <a:rPr lang="en-US" sz="1600" dirty="0" err="1" smtClean="0"/>
              <a:t>McCurley</a:t>
            </a:r>
            <a:r>
              <a:rPr lang="en-US" sz="1600" dirty="0" smtClean="0"/>
              <a:t>, Steve.  Grapevine, Jan/Feb 1993</a:t>
            </a:r>
          </a:p>
          <a:p>
            <a:pPr lvl="1"/>
            <a:endParaRPr lang="en-US" sz="1600" dirty="0" smtClean="0"/>
          </a:p>
          <a:p>
            <a:pPr lvl="1"/>
            <a:endParaRPr lang="en-US" sz="1600" dirty="0" smtClean="0"/>
          </a:p>
          <a:p>
            <a:pPr lvl="1"/>
            <a:endParaRPr lang="en-US" sz="1600" dirty="0" smtClean="0"/>
          </a:p>
          <a:p>
            <a:pPr lvl="1"/>
            <a:endParaRPr lang="en-US" sz="1600" dirty="0" smtClean="0"/>
          </a:p>
          <a:p>
            <a:pPr lvl="1"/>
            <a:endParaRPr lang="en-US" sz="1600" dirty="0"/>
          </a:p>
        </p:txBody>
      </p:sp>
    </p:spTree>
    <p:extLst>
      <p:ext uri="{BB962C8B-B14F-4D97-AF65-F5344CB8AC3E}">
        <p14:creationId xmlns:p14="http://schemas.microsoft.com/office/powerpoint/2010/main" val="2516438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Treat your team like a business</a:t>
            </a:r>
          </a:p>
          <a:p>
            <a:r>
              <a:rPr lang="en-US" dirty="0" smtClean="0"/>
              <a:t>Identify who will be handling the HR activities</a:t>
            </a:r>
          </a:p>
          <a:p>
            <a:r>
              <a:rPr lang="en-US" dirty="0" smtClean="0"/>
              <a:t>Develop a hiring process</a:t>
            </a:r>
          </a:p>
          <a:p>
            <a:r>
              <a:rPr lang="en-US" dirty="0" smtClean="0"/>
              <a:t>The interview</a:t>
            </a:r>
            <a:endParaRPr lang="en-US" dirty="0"/>
          </a:p>
        </p:txBody>
      </p:sp>
      <p:sp>
        <p:nvSpPr>
          <p:cNvPr id="3" name="Title 2"/>
          <p:cNvSpPr>
            <a:spLocks noGrp="1"/>
          </p:cNvSpPr>
          <p:nvPr>
            <p:ph type="title"/>
          </p:nvPr>
        </p:nvSpPr>
        <p:spPr/>
        <p:txBody>
          <a:bodyPr/>
          <a:lstStyle/>
          <a:p>
            <a:r>
              <a:rPr lang="en-US" dirty="0" smtClean="0"/>
              <a:t>How to Hire ‘</a:t>
            </a:r>
            <a:r>
              <a:rPr lang="en-US" dirty="0" err="1" smtClean="0"/>
              <a:t>Em</a:t>
            </a:r>
            <a:r>
              <a:rPr lang="en-US" dirty="0" smtClean="0"/>
              <a:t>!</a:t>
            </a:r>
            <a:endParaRPr lang="en-US" dirty="0"/>
          </a:p>
        </p:txBody>
      </p:sp>
    </p:spTree>
    <p:extLst>
      <p:ext uri="{BB962C8B-B14F-4D97-AF65-F5344CB8AC3E}">
        <p14:creationId xmlns:p14="http://schemas.microsoft.com/office/powerpoint/2010/main" val="3953585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Treat your team like a business</a:t>
            </a:r>
          </a:p>
          <a:p>
            <a:pPr marL="18288" indent="0">
              <a:buNone/>
            </a:pPr>
            <a:endParaRPr lang="en-US" dirty="0" smtClean="0"/>
          </a:p>
          <a:p>
            <a:pPr lvl="1"/>
            <a:endParaRPr lang="en-US" dirty="0" smtClean="0"/>
          </a:p>
          <a:p>
            <a:endParaRPr lang="en-US" dirty="0" smtClean="0"/>
          </a:p>
        </p:txBody>
      </p:sp>
      <p:sp>
        <p:nvSpPr>
          <p:cNvPr id="3" name="Title 2"/>
          <p:cNvSpPr>
            <a:spLocks noGrp="1"/>
          </p:cNvSpPr>
          <p:nvPr>
            <p:ph type="title"/>
          </p:nvPr>
        </p:nvSpPr>
        <p:spPr/>
        <p:txBody>
          <a:bodyPr/>
          <a:lstStyle/>
          <a:p>
            <a:r>
              <a:rPr lang="en-US" dirty="0" smtClean="0"/>
              <a:t>How to Hire ‘</a:t>
            </a:r>
            <a:r>
              <a:rPr lang="en-US" dirty="0" err="1" smtClean="0"/>
              <a:t>Em</a:t>
            </a:r>
            <a:r>
              <a:rPr lang="en-US" dirty="0" smtClean="0"/>
              <a:t>!</a:t>
            </a:r>
            <a:endParaRPr lang="en-US" dirty="0"/>
          </a:p>
        </p:txBody>
      </p:sp>
    </p:spTree>
    <p:extLst>
      <p:ext uri="{BB962C8B-B14F-4D97-AF65-F5344CB8AC3E}">
        <p14:creationId xmlns:p14="http://schemas.microsoft.com/office/powerpoint/2010/main" val="665856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Who will be on the Human Resources committee?</a:t>
            </a:r>
            <a:endParaRPr lang="en-US" dirty="0"/>
          </a:p>
        </p:txBody>
      </p:sp>
      <p:sp>
        <p:nvSpPr>
          <p:cNvPr id="3" name="Title 2"/>
          <p:cNvSpPr>
            <a:spLocks noGrp="1"/>
          </p:cNvSpPr>
          <p:nvPr>
            <p:ph type="title"/>
          </p:nvPr>
        </p:nvSpPr>
        <p:spPr/>
        <p:txBody>
          <a:bodyPr/>
          <a:lstStyle/>
          <a:p>
            <a:r>
              <a:rPr lang="en-US" dirty="0" smtClean="0"/>
              <a:t>How to Hire ‘</a:t>
            </a:r>
            <a:r>
              <a:rPr lang="en-US" dirty="0" err="1" smtClean="0"/>
              <a:t>Em</a:t>
            </a:r>
            <a:r>
              <a:rPr lang="en-US" dirty="0" smtClean="0"/>
              <a:t>!</a:t>
            </a:r>
            <a:endParaRPr lang="en-US" dirty="0"/>
          </a:p>
        </p:txBody>
      </p:sp>
    </p:spTree>
    <p:extLst>
      <p:ext uri="{BB962C8B-B14F-4D97-AF65-F5344CB8AC3E}">
        <p14:creationId xmlns:p14="http://schemas.microsoft.com/office/powerpoint/2010/main" val="2184234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Develop a hiring </a:t>
            </a:r>
            <a:r>
              <a:rPr lang="en-US" dirty="0"/>
              <a:t>p</a:t>
            </a:r>
            <a:r>
              <a:rPr lang="en-US" dirty="0" smtClean="0"/>
              <a:t>rocess</a:t>
            </a:r>
          </a:p>
          <a:p>
            <a:pPr lvl="1"/>
            <a:endParaRPr lang="en-US" dirty="0" smtClean="0"/>
          </a:p>
          <a:p>
            <a:pPr lvl="1"/>
            <a:endParaRPr lang="en-US" dirty="0"/>
          </a:p>
        </p:txBody>
      </p:sp>
      <p:sp>
        <p:nvSpPr>
          <p:cNvPr id="3" name="Title 2"/>
          <p:cNvSpPr>
            <a:spLocks noGrp="1"/>
          </p:cNvSpPr>
          <p:nvPr>
            <p:ph type="title"/>
          </p:nvPr>
        </p:nvSpPr>
        <p:spPr/>
        <p:txBody>
          <a:bodyPr/>
          <a:lstStyle/>
          <a:p>
            <a:r>
              <a:rPr lang="en-US" dirty="0" smtClean="0"/>
              <a:t>How to Hire ‘</a:t>
            </a:r>
            <a:r>
              <a:rPr lang="en-US" dirty="0" err="1" smtClean="0"/>
              <a:t>Em</a:t>
            </a:r>
            <a:r>
              <a:rPr lang="en-US" dirty="0" smtClean="0"/>
              <a:t>!</a:t>
            </a:r>
            <a:endParaRPr lang="en-US" dirty="0"/>
          </a:p>
        </p:txBody>
      </p:sp>
    </p:spTree>
    <p:extLst>
      <p:ext uri="{BB962C8B-B14F-4D97-AF65-F5344CB8AC3E}">
        <p14:creationId xmlns:p14="http://schemas.microsoft.com/office/powerpoint/2010/main" val="3344751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Interview </a:t>
            </a:r>
            <a:endParaRPr lang="en-US" dirty="0"/>
          </a:p>
        </p:txBody>
      </p:sp>
      <p:sp>
        <p:nvSpPr>
          <p:cNvPr id="3" name="Title 2"/>
          <p:cNvSpPr>
            <a:spLocks noGrp="1"/>
          </p:cNvSpPr>
          <p:nvPr>
            <p:ph type="title"/>
          </p:nvPr>
        </p:nvSpPr>
        <p:spPr/>
        <p:txBody>
          <a:bodyPr/>
          <a:lstStyle/>
          <a:p>
            <a:r>
              <a:rPr lang="en-US" dirty="0" smtClean="0"/>
              <a:t>How to Hire ‘</a:t>
            </a:r>
            <a:r>
              <a:rPr lang="en-US" dirty="0" err="1" smtClean="0"/>
              <a:t>Em</a:t>
            </a:r>
            <a:r>
              <a:rPr lang="en-US" dirty="0" smtClean="0"/>
              <a:t>!</a:t>
            </a:r>
            <a:endParaRPr lang="en-US" dirty="0"/>
          </a:p>
        </p:txBody>
      </p:sp>
    </p:spTree>
    <p:extLst>
      <p:ext uri="{BB962C8B-B14F-4D97-AF65-F5344CB8AC3E}">
        <p14:creationId xmlns:p14="http://schemas.microsoft.com/office/powerpoint/2010/main" val="2221462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Extend offer!</a:t>
            </a:r>
            <a:endParaRPr lang="en-US" dirty="0"/>
          </a:p>
        </p:txBody>
      </p:sp>
      <p:sp>
        <p:nvSpPr>
          <p:cNvPr id="3" name="Title 2"/>
          <p:cNvSpPr>
            <a:spLocks noGrp="1"/>
          </p:cNvSpPr>
          <p:nvPr>
            <p:ph type="title"/>
          </p:nvPr>
        </p:nvSpPr>
        <p:spPr/>
        <p:txBody>
          <a:bodyPr/>
          <a:lstStyle/>
          <a:p>
            <a:r>
              <a:rPr lang="en-US" dirty="0" smtClean="0"/>
              <a:t>How to Hire ‘</a:t>
            </a:r>
            <a:r>
              <a:rPr lang="en-US" dirty="0" err="1" smtClean="0"/>
              <a:t>Em</a:t>
            </a:r>
            <a:r>
              <a:rPr lang="en-US" dirty="0" smtClean="0"/>
              <a:t>!</a:t>
            </a:r>
            <a:endParaRPr lang="en-US" dirty="0"/>
          </a:p>
        </p:txBody>
      </p:sp>
    </p:spTree>
    <p:extLst>
      <p:ext uri="{BB962C8B-B14F-4D97-AF65-F5344CB8AC3E}">
        <p14:creationId xmlns:p14="http://schemas.microsoft.com/office/powerpoint/2010/main" val="1061181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Recognize when things are not going well</a:t>
            </a:r>
            <a:endParaRPr lang="en-US" dirty="0"/>
          </a:p>
        </p:txBody>
      </p:sp>
      <p:sp>
        <p:nvSpPr>
          <p:cNvPr id="3" name="Title 2"/>
          <p:cNvSpPr>
            <a:spLocks noGrp="1"/>
          </p:cNvSpPr>
          <p:nvPr>
            <p:ph type="title"/>
          </p:nvPr>
        </p:nvSpPr>
        <p:spPr/>
        <p:txBody>
          <a:bodyPr/>
          <a:lstStyle/>
          <a:p>
            <a:r>
              <a:rPr lang="en-US" dirty="0" smtClean="0"/>
              <a:t>How to Fire ‘</a:t>
            </a:r>
            <a:r>
              <a:rPr lang="en-US" dirty="0" err="1" smtClean="0"/>
              <a:t>Em</a:t>
            </a:r>
            <a:r>
              <a:rPr lang="en-US" dirty="0" smtClean="0"/>
              <a:t>!</a:t>
            </a:r>
            <a:endParaRPr lang="en-US" dirty="0"/>
          </a:p>
        </p:txBody>
      </p:sp>
    </p:spTree>
    <p:extLst>
      <p:ext uri="{BB962C8B-B14F-4D97-AF65-F5344CB8AC3E}">
        <p14:creationId xmlns:p14="http://schemas.microsoft.com/office/powerpoint/2010/main" val="3383325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Terminate or Tolerate?</a:t>
            </a:r>
            <a:endParaRPr lang="en-US" dirty="0"/>
          </a:p>
        </p:txBody>
      </p:sp>
      <p:sp>
        <p:nvSpPr>
          <p:cNvPr id="3" name="Title 2"/>
          <p:cNvSpPr>
            <a:spLocks noGrp="1"/>
          </p:cNvSpPr>
          <p:nvPr>
            <p:ph type="title"/>
          </p:nvPr>
        </p:nvSpPr>
        <p:spPr/>
        <p:txBody>
          <a:bodyPr/>
          <a:lstStyle/>
          <a:p>
            <a:r>
              <a:rPr lang="en-US" dirty="0" smtClean="0"/>
              <a:t>How to Fire ‘</a:t>
            </a:r>
            <a:r>
              <a:rPr lang="en-US" dirty="0" err="1" smtClean="0"/>
              <a:t>Em</a:t>
            </a:r>
            <a:r>
              <a:rPr lang="en-US" dirty="0" smtClean="0"/>
              <a:t>!</a:t>
            </a:r>
            <a:endParaRPr lang="en-US" dirty="0"/>
          </a:p>
        </p:txBody>
      </p:sp>
    </p:spTree>
    <p:extLst>
      <p:ext uri="{BB962C8B-B14F-4D97-AF65-F5344CB8AC3E}">
        <p14:creationId xmlns:p14="http://schemas.microsoft.com/office/powerpoint/2010/main" val="40304556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735</TotalTime>
  <Words>2022</Words>
  <Application>Microsoft Office PowerPoint</Application>
  <PresentationFormat>On-screen Show (4:3)</PresentationFormat>
  <Paragraphs>183</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Elemental</vt:lpstr>
      <vt:lpstr>Mentors:  How to Hire ‘Em, How to Fire ‘Em!</vt:lpstr>
      <vt:lpstr>How to Hire ‘Em!</vt:lpstr>
      <vt:lpstr>How to Hire ‘Em!</vt:lpstr>
      <vt:lpstr>How to Hire ‘Em!</vt:lpstr>
      <vt:lpstr>How to Hire ‘Em!</vt:lpstr>
      <vt:lpstr>How to Hire ‘Em!</vt:lpstr>
      <vt:lpstr>How to Hire ‘Em!</vt:lpstr>
      <vt:lpstr>How to Fire ‘Em!</vt:lpstr>
      <vt:lpstr>How to Fire ‘Em!</vt:lpstr>
      <vt:lpstr>How to Fire ‘Em!</vt:lpstr>
      <vt:lpstr>How to Fire ‘Em!</vt:lpstr>
      <vt:lpstr>How to Fire ‘Em!</vt:lpstr>
      <vt:lpstr>How to Fire ‘Em!</vt:lpstr>
      <vt:lpstr>Mentors:  How to Hire ‘Em, How to Fire ‘Em!</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Mentors:  How to Hire ‘Em, How to Fire ‘Em!</dc:title>
  <dc:creator>Kathie</dc:creator>
  <cp:lastModifiedBy>University of Saint Joseph</cp:lastModifiedBy>
  <cp:revision>29</cp:revision>
  <dcterms:created xsi:type="dcterms:W3CDTF">2014-04-19T18:19:14Z</dcterms:created>
  <dcterms:modified xsi:type="dcterms:W3CDTF">2014-06-26T18:20:58Z</dcterms:modified>
</cp:coreProperties>
</file>